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17" r:id="rId2"/>
    <p:sldId id="355" r:id="rId3"/>
    <p:sldId id="349" r:id="rId4"/>
    <p:sldId id="350" r:id="rId5"/>
    <p:sldId id="354" r:id="rId6"/>
    <p:sldId id="356" r:id="rId7"/>
    <p:sldId id="357" r:id="rId8"/>
    <p:sldId id="358" r:id="rId9"/>
    <p:sldId id="359" r:id="rId10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73C62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bnccnz74d42g039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73C62"/>
    <a:srgbClr val="E3600F"/>
    <a:srgbClr val="3399FF"/>
    <a:srgbClr val="1E3D5C"/>
    <a:srgbClr val="00006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111" autoAdjust="0"/>
    <p:restoredTop sz="81197" autoAdjust="0"/>
  </p:normalViewPr>
  <p:slideViewPr>
    <p:cSldViewPr>
      <p:cViewPr>
        <p:scale>
          <a:sx n="71" d="100"/>
          <a:sy n="71" d="100"/>
        </p:scale>
        <p:origin x="-3432" y="-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88" y="172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11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11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03E0A8D-6940-4C1A-B952-3206EA8E535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3246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11" y="1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6" y="4715551"/>
            <a:ext cx="5437504" cy="446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11" y="9427924"/>
            <a:ext cx="2945977" cy="49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2" tIns="47777" rIns="95552" bIns="47777" numCol="1" anchor="b" anchorCtr="0" compatLnSpc="1">
            <a:prstTxWarp prst="textNoShape">
              <a:avLst/>
            </a:prstTxWarp>
          </a:bodyPr>
          <a:lstStyle>
            <a:lvl1pPr algn="r" defTabSz="956248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945A20E-92BB-4FF0-887C-8630589B636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7346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5A20E-92BB-4FF0-887C-8630589B6361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85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1929-D117-4DD2-8D0A-CB465AE3692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9B688-B1B1-4F62-8375-AAB8EA3AB5C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192D4-1604-4C27-821C-244317C898D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E932C-BF95-43E6-AB45-E749709B419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1EEE1-2D91-465B-ADB9-4A165FBC47B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0FD94-DF51-4749-AB9D-0D78AE42C9C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753F3-112D-44C7-9C6D-7E7D8288801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B7953-CE39-418A-9E60-EB97725A0E7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B093-A253-4841-AC3D-97D0A802327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A9B9F-ECE7-401E-B581-4189386C8FA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50A03-B4AC-46A6-A882-5B5A0157FAC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C62D5-178E-436B-8BA4-61A66FF58FE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E3E2B-92E6-4A7F-9D49-A7EC35CFD57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55A89-CF3E-4FB2-B515-98D3796AABF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51275" y="6165850"/>
            <a:ext cx="14398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23850" y="6308725"/>
            <a:ext cx="3598863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219700" y="6597650"/>
            <a:ext cx="3598863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5738" y="6597650"/>
            <a:ext cx="10080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rgbClr val="073C62"/>
                </a:solidFill>
                <a:latin typeface="+mn-lt"/>
              </a:defRPr>
            </a:lvl1pPr>
          </a:lstStyle>
          <a:p>
            <a:pPr>
              <a:defRPr/>
            </a:pPr>
            <a:fld id="{29ED729F-6105-443C-9FA9-CB07795F429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73C62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73C62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73C62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73C6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2204864"/>
            <a:ext cx="8856984" cy="3528392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4000" kern="1200" dirty="0">
                <a:solidFill>
                  <a:srgbClr val="333399"/>
                </a:solidFill>
                <a:latin typeface="Candara" panose="020E0502030303020204" pitchFamily="34" charset="0"/>
              </a:rPr>
              <a:t>La selezione delle Posizioni organizzative</a:t>
            </a:r>
          </a:p>
          <a:p>
            <a:pPr algn="ctr">
              <a:spcBef>
                <a:spcPct val="0"/>
              </a:spcBef>
            </a:pPr>
            <a:endParaRPr lang="it-IT" b="1" dirty="0" smtClean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</a:pPr>
            <a:endParaRPr lang="it-IT" b="1" dirty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it-IT" sz="2800" kern="1200" dirty="0">
                <a:solidFill>
                  <a:srgbClr val="333399"/>
                </a:solidFill>
                <a:latin typeface="Candara" panose="020E0502030303020204" pitchFamily="34" charset="0"/>
              </a:rPr>
              <a:t>Incontro con le Organizzazioni sindacali</a:t>
            </a:r>
          </a:p>
          <a:p>
            <a:pPr algn="ctr">
              <a:spcBef>
                <a:spcPct val="0"/>
              </a:spcBef>
            </a:pPr>
            <a:endParaRPr lang="it-IT" sz="2800" kern="1200" dirty="0">
              <a:solidFill>
                <a:srgbClr val="333399"/>
              </a:solidFill>
              <a:latin typeface="Candara" panose="020E0502030303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it-IT" sz="2400" kern="1200" dirty="0">
                <a:solidFill>
                  <a:srgbClr val="333399"/>
                </a:solidFill>
                <a:latin typeface="Candara" panose="020E0502030303020204" pitchFamily="34" charset="0"/>
              </a:rPr>
              <a:t>24 luglio 2018  </a:t>
            </a:r>
          </a:p>
          <a:p>
            <a:pPr algn="ctr">
              <a:spcBef>
                <a:spcPct val="0"/>
              </a:spcBef>
            </a:pPr>
            <a:endParaRPr lang="it-IT" b="1" dirty="0" smtClean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pic>
        <p:nvPicPr>
          <p:cNvPr id="5" name="Picture 5" descr="definitiv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75717"/>
            <a:ext cx="41163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54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i="1" dirty="0" smtClean="0">
                <a:latin typeface="Calibri" panose="020F0502020204030204" pitchFamily="34" charset="0"/>
              </a:rPr>
              <a:t>CONTESTO DI RIFERIMENTO</a:t>
            </a:r>
            <a:endParaRPr lang="it-IT" b="0" i="1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it-IT" sz="2400" kern="1200" dirty="0">
                <a:solidFill>
                  <a:srgbClr val="333399"/>
                </a:solidFill>
                <a:latin typeface="Candara" panose="020E0502030303020204" pitchFamily="34" charset="0"/>
              </a:rPr>
              <a:t>La soppressione, a partire dal 1 gennaio 2019, delle p</a:t>
            </a:r>
            <a:r>
              <a:rPr lang="it-IT" sz="2400" kern="12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osizioni organizzative speciali e delle posizioni organizzative temporanee e </a:t>
            </a:r>
            <a:r>
              <a:rPr lang="it-IT" sz="2400" kern="1200" dirty="0">
                <a:solidFill>
                  <a:srgbClr val="333399"/>
                </a:solidFill>
                <a:latin typeface="Candara" panose="020E0502030303020204" pitchFamily="34" charset="0"/>
              </a:rPr>
              <a:t>l’istituzione di circa 1500 </a:t>
            </a:r>
            <a:r>
              <a:rPr lang="it-IT" sz="2400" kern="12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nuove posizioni </a:t>
            </a:r>
            <a:r>
              <a:rPr lang="it-IT" sz="2400" kern="1200" dirty="0">
                <a:solidFill>
                  <a:srgbClr val="333399"/>
                </a:solidFill>
                <a:latin typeface="Candara" panose="020E0502030303020204" pitchFamily="34" charset="0"/>
              </a:rPr>
              <a:t>organizzative è un’operazione che ridefinisce l’assetto organizzativo a livello centrale, regionale e provinciale e ridisegna i contenuti e le responsabilità di molte posizioni. </a:t>
            </a:r>
          </a:p>
          <a:p>
            <a:endParaRPr lang="it-IT" dirty="0">
              <a:latin typeface="Candara" panose="020E0502030303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19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b="0" i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I PRINCIPI DI RIFERIMENTO </a:t>
            </a:r>
            <a:endParaRPr lang="it-IT" b="0" i="1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3701008"/>
          </a:xfrm>
        </p:spPr>
        <p:txBody>
          <a:bodyPr/>
          <a:lstStyle/>
          <a:p>
            <a:pPr marL="800100" indent="-457200">
              <a:buFontTx/>
              <a:buChar char="-"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Garantire a tutti i funzionari con esperienza la possibilità di partecipare</a:t>
            </a:r>
          </a:p>
          <a:p>
            <a:pPr marL="800100" indent="-457200">
              <a:buFontTx/>
              <a:buChar char="-"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Valorizzare </a:t>
            </a: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le competenze professionali e organizzative di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ciascun funzionario </a:t>
            </a:r>
            <a:endParaRPr lang="it-IT" sz="2400" dirty="0" smtClean="0">
              <a:solidFill>
                <a:srgbClr val="333399"/>
              </a:solidFill>
              <a:latin typeface="Candara" panose="020E0502030303020204" pitchFamily="34" charset="0"/>
            </a:endParaRPr>
          </a:p>
          <a:p>
            <a:pPr marL="800100" indent="-457200">
              <a:buFontTx/>
              <a:buChar char="-"/>
            </a:pPr>
            <a:endParaRPr lang="it-IT" sz="2400" dirty="0" smtClean="0">
              <a:latin typeface="Candara" panose="020E0502030303020204" pitchFamily="34" charset="0"/>
            </a:endParaRPr>
          </a:p>
          <a:p>
            <a:pPr marL="800100" indent="-457200">
              <a:buFontTx/>
              <a:buChar char="-"/>
            </a:pPr>
            <a:endParaRPr lang="it-IT" sz="2400" dirty="0" smtClean="0">
              <a:latin typeface="Candara" panose="020E0502030303020204" pitchFamily="34" charset="0"/>
            </a:endParaRPr>
          </a:p>
          <a:p>
            <a:pPr indent="0" algn="ctr"/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Proporre una selezione che individui non solo le conoscenze ma anche il «saper fare» </a:t>
            </a:r>
            <a:r>
              <a:rPr lang="it-IT" sz="2400" dirty="0">
                <a:latin typeface="Candara" panose="020E0502030303020204" pitchFamily="34" charset="0"/>
              </a:rPr>
              <a:t>	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3711806" y="2839489"/>
            <a:ext cx="1080120" cy="5040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83949" y="4437112"/>
            <a:ext cx="3352274" cy="160043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indent="0" algn="ctr"/>
            <a:r>
              <a:rPr lang="it-IT" sz="2000" dirty="0" smtClean="0">
                <a:latin typeface="Candara" panose="020E0502030303020204" pitchFamily="34" charset="0"/>
              </a:rPr>
              <a:t>Per il </a:t>
            </a:r>
            <a:r>
              <a:rPr lang="it-IT" sz="2000" b="1" dirty="0" smtClean="0">
                <a:latin typeface="Candara" panose="020E0502030303020204" pitchFamily="34" charset="0"/>
              </a:rPr>
              <a:t>PERSONALE</a:t>
            </a:r>
          </a:p>
          <a:p>
            <a:pPr indent="0" algn="ctr"/>
            <a:endParaRPr lang="it-IT" sz="2000" dirty="0" smtClean="0">
              <a:latin typeface="Candara" panose="020E0502030303020204" pitchFamily="34" charset="0"/>
            </a:endParaRPr>
          </a:p>
          <a:p>
            <a:pPr indent="0" algn="ctr"/>
            <a:r>
              <a:rPr lang="it-IT" sz="2000" dirty="0" smtClean="0">
                <a:latin typeface="Candara" panose="020E0502030303020204" pitchFamily="34" charset="0"/>
              </a:rPr>
              <a:t>momento </a:t>
            </a:r>
            <a:r>
              <a:rPr lang="it-IT" sz="2000" dirty="0">
                <a:latin typeface="Candara" panose="020E0502030303020204" pitchFamily="34" charset="0"/>
              </a:rPr>
              <a:t>di crescita </a:t>
            </a:r>
            <a:r>
              <a:rPr lang="it-IT" sz="2000" dirty="0" smtClean="0">
                <a:latin typeface="Candara" panose="020E0502030303020204" pitchFamily="34" charset="0"/>
              </a:rPr>
              <a:t>professionale</a:t>
            </a:r>
            <a:endParaRPr lang="it-IT" sz="2000" dirty="0">
              <a:latin typeface="Candara" panose="020E0502030303020204" pitchFamily="34" charset="0"/>
            </a:endParaRPr>
          </a:p>
          <a:p>
            <a:pPr indent="0"/>
            <a:r>
              <a:rPr lang="it-IT" sz="1800" dirty="0"/>
              <a:t>	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860068" y="4437112"/>
            <a:ext cx="3240360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indent="0" algn="ctr"/>
            <a:r>
              <a:rPr lang="it-IT" sz="2000" dirty="0" smtClean="0">
                <a:latin typeface="Candara" panose="020E0502030303020204" pitchFamily="34" charset="0"/>
              </a:rPr>
              <a:t>Per </a:t>
            </a:r>
            <a:r>
              <a:rPr lang="it-IT" sz="2000" b="1" dirty="0" smtClean="0">
                <a:latin typeface="Candara" panose="020E0502030303020204" pitchFamily="34" charset="0"/>
              </a:rPr>
              <a:t>l’ORGANIZZAZIONE</a:t>
            </a:r>
          </a:p>
          <a:p>
            <a:pPr indent="0" algn="ctr"/>
            <a:endParaRPr lang="it-IT" sz="2000" dirty="0" smtClean="0">
              <a:latin typeface="Candara" panose="020E0502030303020204" pitchFamily="34" charset="0"/>
            </a:endParaRPr>
          </a:p>
          <a:p>
            <a:pPr indent="0" algn="ctr"/>
            <a:r>
              <a:rPr lang="it-IT" sz="2000" dirty="0" smtClean="0">
                <a:latin typeface="Candara" panose="020E0502030303020204" pitchFamily="34" charset="0"/>
              </a:rPr>
              <a:t>opportunità per conoscere e mappare </a:t>
            </a:r>
            <a:r>
              <a:rPr lang="it-IT" sz="2000" dirty="0">
                <a:latin typeface="Candara" panose="020E0502030303020204" pitchFamily="34" charset="0"/>
              </a:rPr>
              <a:t>il capitale </a:t>
            </a:r>
            <a:r>
              <a:rPr lang="it-IT" sz="2000" dirty="0" smtClean="0">
                <a:latin typeface="Candara" panose="020E0502030303020204" pitchFamily="34" charset="0"/>
              </a:rPr>
              <a:t>dell’Agenzia</a:t>
            </a:r>
            <a:endParaRPr lang="it-IT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71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b="0" i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IL PERCORSO SELETTIVO</a:t>
            </a:r>
            <a:endParaRPr lang="it-IT" b="0" i="1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79512" y="980728"/>
            <a:ext cx="8517632" cy="5472608"/>
          </a:xfrm>
        </p:spPr>
        <p:txBody>
          <a:bodyPr/>
          <a:lstStyle/>
          <a:p>
            <a:pPr indent="0" algn="ctr"/>
            <a:endParaRPr lang="it-IT" sz="2400" dirty="0" smtClean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indent="0" algn="ctr"/>
            <a:r>
              <a:rPr lang="it-IT" sz="2400" dirty="0" smtClean="0">
                <a:solidFill>
                  <a:srgbClr val="FF0000"/>
                </a:solidFill>
                <a:latin typeface="Candara" panose="020E0502030303020204" pitchFamily="34" charset="0"/>
              </a:rPr>
              <a:t>DEAD LINE – 31 DICEMBRE 2018</a:t>
            </a:r>
          </a:p>
          <a:p>
            <a:pPr indent="0"/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Operazione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di ampia portata con numeri molto elevati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 in tale scenario, pur mantenendo saldi i principi, è necessario m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antenere il buon andamento e la funzionalità dell’Agenzia</a:t>
            </a:r>
            <a:r>
              <a:rPr lang="it-IT" sz="2400" dirty="0" smtClean="0">
                <a:latin typeface="Candara" panose="020E0502030303020204" pitchFamily="34" charset="0"/>
              </a:rPr>
              <a:t>.</a:t>
            </a:r>
          </a:p>
          <a:p>
            <a:pPr marL="800100" indent="-457200">
              <a:buFontTx/>
              <a:buChar char="-"/>
            </a:pPr>
            <a:endParaRPr lang="it-IT" sz="2400" dirty="0" smtClean="0">
              <a:latin typeface="Candara" panose="020E0502030303020204" pitchFamily="34" charset="0"/>
            </a:endParaRPr>
          </a:p>
          <a:p>
            <a:pPr marL="800100" indent="-457200">
              <a:buFontTx/>
              <a:buChar char="-"/>
            </a:pPr>
            <a:endParaRPr lang="it-IT" sz="2400" dirty="0" smtClean="0">
              <a:latin typeface="Candara" panose="020E0502030303020204" pitchFamily="34" charset="0"/>
            </a:endParaRPr>
          </a:p>
          <a:p>
            <a:pPr indent="0" algn="ctr"/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Percorso di selezione e attribuzione </a:t>
            </a: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degli incarichi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SCAGLIONATA</a:t>
            </a:r>
          </a:p>
          <a:p>
            <a:pPr indent="0"/>
            <a:endParaRPr lang="it-IT" sz="2400" dirty="0">
              <a:latin typeface="Candara" panose="020E0502030303020204" pitchFamily="34" charset="0"/>
            </a:endParaRPr>
          </a:p>
          <a:p>
            <a:pPr indent="0"/>
            <a:r>
              <a:rPr lang="it-IT" sz="2400" b="1" dirty="0">
                <a:solidFill>
                  <a:srgbClr val="333399"/>
                </a:solidFill>
                <a:latin typeface="Candara" panose="020E0502030303020204" pitchFamily="34" charset="0"/>
              </a:rPr>
              <a:t>1 STEP 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Direzioni provinciali (fine settembre/ fine dicembre)	</a:t>
            </a:r>
          </a:p>
          <a:p>
            <a:pPr indent="0"/>
            <a:r>
              <a:rPr lang="it-IT" sz="2400" b="1" dirty="0">
                <a:solidFill>
                  <a:srgbClr val="333399"/>
                </a:solidFill>
                <a:latin typeface="Candara" panose="020E0502030303020204" pitchFamily="34" charset="0"/>
              </a:rPr>
              <a:t>2 STEP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Direzioni regionali e centrali (novembre/ dicembre)</a:t>
            </a:r>
          </a:p>
          <a:p>
            <a:pPr marL="800100" indent="-457200">
              <a:buAutoNum type="arabicPeriod"/>
            </a:pPr>
            <a:endParaRPr lang="it-IT" sz="2400" dirty="0">
              <a:solidFill>
                <a:srgbClr val="333399"/>
              </a:solidFill>
              <a:latin typeface="Candara" panose="020E0502030303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6243" y="3191387"/>
            <a:ext cx="133508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71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b="0" i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IL PERCORSO SELETTIVO</a:t>
            </a:r>
            <a:endParaRPr lang="it-IT" b="0" i="1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/>
          <a:lstStyle/>
          <a:p>
            <a:pPr indent="0"/>
            <a:endParaRPr lang="it-IT" sz="2400" b="1" dirty="0" smtClean="0">
              <a:solidFill>
                <a:srgbClr val="333399"/>
              </a:solidFill>
              <a:latin typeface="Candara" panose="020E0502030303020204" pitchFamily="34" charset="0"/>
            </a:endParaRPr>
          </a:p>
          <a:p>
            <a:pPr indent="0"/>
            <a:r>
              <a:rPr lang="it-IT" sz="2400" b="1" dirty="0" smtClean="0">
                <a:solidFill>
                  <a:srgbClr val="333399"/>
                </a:solidFill>
                <a:latin typeface="Candara" panose="020E0502030303020204" pitchFamily="34" charset="0"/>
              </a:rPr>
              <a:t>1 </a:t>
            </a:r>
            <a:r>
              <a:rPr lang="it-IT" sz="2400" b="1" dirty="0">
                <a:solidFill>
                  <a:srgbClr val="333399"/>
                </a:solidFill>
                <a:latin typeface="Candara" panose="020E0502030303020204" pitchFamily="34" charset="0"/>
              </a:rPr>
              <a:t>fase </a:t>
            </a:r>
            <a:r>
              <a:rPr lang="it-IT" sz="2400" b="1" dirty="0">
                <a:solidFill>
                  <a:srgbClr val="333399"/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it-IT" sz="2400" b="1" dirty="0">
                <a:solidFill>
                  <a:srgbClr val="333399"/>
                </a:solidFill>
                <a:latin typeface="Candara" panose="020E0502030303020204" pitchFamily="34" charset="0"/>
              </a:rPr>
              <a:t>Individuazione famiglie professionali omogenee </a:t>
            </a:r>
          </a:p>
          <a:p>
            <a:pPr indent="0"/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al fine di prevedere ITER comuni per posizioni della stessa famiglia</a:t>
            </a:r>
          </a:p>
          <a:p>
            <a:pPr indent="0"/>
            <a:r>
              <a:rPr lang="it-IT" sz="2400" dirty="0">
                <a:latin typeface="Candara" panose="020E0502030303020204" pitchFamily="34" charset="0"/>
              </a:rPr>
              <a:t>	</a:t>
            </a:r>
            <a:endParaRPr lang="it-IT" sz="2400" dirty="0" smtClean="0">
              <a:latin typeface="Candara" panose="020E0502030303020204" pitchFamily="34" charset="0"/>
            </a:endParaRPr>
          </a:p>
          <a:p>
            <a:pPr indent="0"/>
            <a:r>
              <a:rPr lang="it-IT" sz="2400" b="1" dirty="0">
                <a:solidFill>
                  <a:srgbClr val="333399"/>
                </a:solidFill>
                <a:latin typeface="Candara" panose="020E0502030303020204" pitchFamily="34" charset="0"/>
              </a:rPr>
              <a:t>2 fase </a:t>
            </a:r>
            <a:r>
              <a:rPr lang="it-IT" sz="2400" b="1" dirty="0">
                <a:solidFill>
                  <a:srgbClr val="333399"/>
                </a:solidFill>
                <a:latin typeface="Candara" panose="020E0502030303020204" pitchFamily="34" charset="0"/>
                <a:sym typeface="Wingdings" panose="05000000000000000000" pitchFamily="2" charset="2"/>
              </a:rPr>
              <a:t> Avvio ITER di selezione</a:t>
            </a:r>
            <a:endParaRPr lang="it-IT" sz="2400" b="1" dirty="0">
              <a:solidFill>
                <a:srgbClr val="333399"/>
              </a:solidFill>
              <a:latin typeface="Candara" panose="020E0502030303020204" pitchFamily="34" charset="0"/>
            </a:endParaRPr>
          </a:p>
          <a:p>
            <a:pPr indent="0"/>
            <a:endParaRPr lang="it-IT" sz="2400" b="1" dirty="0" smtClean="0">
              <a:latin typeface="Candara" panose="020E0502030303020204" pitchFamily="34" charset="0"/>
            </a:endParaRPr>
          </a:p>
          <a:p>
            <a:pPr marL="800100" indent="-457200">
              <a:buFont typeface="+mj-lt"/>
              <a:buAutoNum type="arabicPeriod"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Prova scritta di carattere pratico su aspetti collegati all’attività lavorativa  </a:t>
            </a:r>
          </a:p>
          <a:p>
            <a:pPr marL="800100" indent="-457200">
              <a:buFont typeface="+mj-lt"/>
              <a:buAutoNum type="arabicPeriod"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Colloquio di approfondimento sulla motivazione, le competenze e la storia professionale del </a:t>
            </a: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funzionario</a:t>
            </a:r>
            <a:endParaRPr lang="it-IT" sz="2000" dirty="0">
              <a:latin typeface="Candara" panose="020E0502030303020204" pitchFamily="34" charset="0"/>
            </a:endParaRPr>
          </a:p>
          <a:p>
            <a:pPr indent="0"/>
            <a:endParaRPr lang="it-IT" sz="2000" dirty="0" smtClean="0">
              <a:latin typeface="Candara" panose="020E0502030303020204" pitchFamily="34" charset="0"/>
            </a:endParaRPr>
          </a:p>
          <a:p>
            <a:pPr marL="800100" indent="-457200">
              <a:buFontTx/>
              <a:buChar char="-"/>
            </a:pPr>
            <a:endParaRPr lang="it-IT" sz="2400" dirty="0" smtClean="0">
              <a:latin typeface="Candara" panose="020E0502030303020204" pitchFamily="34" charset="0"/>
            </a:endParaRPr>
          </a:p>
          <a:p>
            <a:pPr marL="800100" indent="-457200">
              <a:buFontTx/>
              <a:buChar char="-"/>
            </a:pPr>
            <a:endParaRPr lang="it-IT" sz="2400" dirty="0" smtClean="0">
              <a:latin typeface="Candara" panose="020E0502030303020204" pitchFamily="34" charset="0"/>
            </a:endParaRPr>
          </a:p>
          <a:p>
            <a:pPr indent="0"/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00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989040"/>
          </a:xfrm>
        </p:spPr>
        <p:txBody>
          <a:bodyPr/>
          <a:lstStyle/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Nelle Direzioni </a:t>
            </a: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provinciali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e negli Uffici provinciali </a:t>
            </a: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del territorio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, le tipologie di posizioni organizzative sono </a:t>
            </a: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suddivise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in </a:t>
            </a:r>
            <a:r>
              <a:rPr lang="it-IT" sz="2400" i="1" dirty="0" smtClean="0">
                <a:solidFill>
                  <a:srgbClr val="333399"/>
                </a:solidFill>
                <a:latin typeface="Candara" panose="020E0502030303020204" pitchFamily="34" charset="0"/>
              </a:rPr>
              <a:t>famiglie </a:t>
            </a:r>
            <a:r>
              <a:rPr lang="it-IT" sz="2400" i="1" dirty="0">
                <a:solidFill>
                  <a:srgbClr val="333399"/>
                </a:solidFill>
                <a:latin typeface="Candara" panose="020E0502030303020204" pitchFamily="34" charset="0"/>
              </a:rPr>
              <a:t>professionali:</a:t>
            </a:r>
          </a:p>
          <a:p>
            <a:pPr marL="712788" indent="-34925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controllo</a:t>
            </a:r>
          </a:p>
          <a:p>
            <a:pPr marL="712788" indent="-34925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legale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e riscossione </a:t>
            </a:r>
            <a:endParaRPr lang="it-IT" sz="2400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712788" indent="-34925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servizi fiscali </a:t>
            </a:r>
          </a:p>
          <a:p>
            <a:pPr marL="712788" indent="-34925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servizi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catastali </a:t>
            </a:r>
          </a:p>
          <a:p>
            <a:pPr marL="712788" indent="-34925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servizi di pubblicità immobiliare </a:t>
            </a:r>
            <a:endParaRPr lang="it-IT" sz="2400" dirty="0">
              <a:latin typeface="Candara" panose="020E0502030303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687980" y="605864"/>
            <a:ext cx="540067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it-IT" i="1" kern="0" dirty="0">
              <a:solidFill>
                <a:srgbClr val="E3600F"/>
              </a:solidFill>
              <a:latin typeface="Calibri" pitchFamily="34" charset="0"/>
            </a:endParaRP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b="0" i="1" cap="small" dirty="0" smtClean="0">
                <a:latin typeface="Calibri" panose="020F0502020204030204" pitchFamily="34" charset="0"/>
                <a:cs typeface="Calibri" panose="020F0502020204030204" pitchFamily="34" charset="0"/>
              </a:rPr>
              <a:t>LE FAMIGLIE PROFESSIONALI</a:t>
            </a:r>
            <a:endParaRPr lang="it-IT" b="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47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i="1" dirty="0" smtClean="0">
                <a:latin typeface="Calibri" pitchFamily="34" charset="0"/>
              </a:rPr>
              <a:t>LA PROVA SCRITTA DI CARATTERE PRATICO</a:t>
            </a:r>
            <a:endParaRPr lang="it-IT" b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La prova riproduce alcuni dei contenuti di lavoro tipici della posizione da ricoprire e serve a testare sia la conoscenza tecnico - operativa che gestionale attinente agli specifici compiti e alle peculiari funzioni inerenti alle diverse tipologie di posizioni organizzative da assegnare.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I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contenuti della prova scritta saranno poi oggetto di discussione e confronto nel corso del colloquio di approfondimento.</a:t>
            </a:r>
          </a:p>
          <a:p>
            <a:endParaRPr lang="it-IT" sz="2400" dirty="0">
              <a:latin typeface="Candara" panose="020E0502030303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020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i="1" dirty="0" smtClean="0">
                <a:latin typeface="Calibri" panose="020F0502020204030204" pitchFamily="34" charset="0"/>
              </a:rPr>
              <a:t>COLLOQUIO DI APPROFONDIMENTO</a:t>
            </a:r>
            <a:endParaRPr lang="it-IT" b="0" i="1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2736305"/>
          </a:xfrm>
        </p:spPr>
        <p:txBody>
          <a:bodyPr/>
          <a:lstStyle/>
          <a:p>
            <a:pPr marL="100013" algn="just">
              <a:lnSpc>
                <a:spcPct val="150000"/>
              </a:lnSpc>
            </a:pP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Il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colloquio ha l’obiettivo di integrare i diversi elementi di valutazione sul funzionario e giungere alla formulazione di un giudizio complessivo.</a:t>
            </a:r>
          </a:p>
          <a:p>
            <a:endParaRPr lang="it-IT" sz="2400" dirty="0">
              <a:latin typeface="Candara" panose="020E0502030303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09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i="1" dirty="0" smtClean="0">
                <a:latin typeface="Calibri" panose="020F0502020204030204" pitchFamily="34" charset="0"/>
              </a:rPr>
              <a:t>COLLOQUIO DI APPROFONDIMENTO</a:t>
            </a:r>
            <a:endParaRPr lang="it-IT" b="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5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Durante il colloquio, verranno approfondite </a:t>
            </a: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talune aree </a:t>
            </a: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di </a:t>
            </a:r>
            <a:r>
              <a:rPr lang="it-IT" sz="2400" dirty="0" smtClean="0">
                <a:solidFill>
                  <a:srgbClr val="333399"/>
                </a:solidFill>
                <a:latin typeface="Candara" panose="020E0502030303020204" pitchFamily="34" charset="0"/>
              </a:rPr>
              <a:t>indagine, quali:</a:t>
            </a:r>
            <a:endParaRPr lang="it-IT" sz="2400" dirty="0">
              <a:solidFill>
                <a:srgbClr val="333399"/>
              </a:solidFill>
              <a:latin typeface="Candara" panose="020E0502030303020204" pitchFamily="34" charset="0"/>
            </a:endParaRPr>
          </a:p>
          <a:p>
            <a:pPr marL="712788" indent="-3492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Motivazione</a:t>
            </a:r>
          </a:p>
          <a:p>
            <a:pPr marL="712788" indent="-3492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Presidio tecnico</a:t>
            </a:r>
          </a:p>
          <a:p>
            <a:pPr marL="712788" indent="-3492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Conoscenza delle attività, delle responsabilità e degli aspetti gestionali  legati all’incarico</a:t>
            </a:r>
          </a:p>
          <a:p>
            <a:pPr marL="712788" lvl="0" indent="-3492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Percorso professionale</a:t>
            </a:r>
          </a:p>
          <a:p>
            <a:pPr marL="712788" lvl="0" indent="-3492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rgbClr val="333399"/>
                </a:solidFill>
                <a:latin typeface="Candara" panose="020E0502030303020204" pitchFamily="34" charset="0"/>
              </a:rPr>
              <a:t>Competenze organizzative</a:t>
            </a:r>
          </a:p>
          <a:p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753F3-112D-44C7-9C6D-7E7D82888010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3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enzianew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16386</TotalTime>
  <Words>426</Words>
  <Application>Microsoft Macintosh PowerPoint</Application>
  <PresentationFormat>Presentazione su schermo (4:3)</PresentationFormat>
  <Paragraphs>74</Paragraphs>
  <Slides>9</Slides>
  <Notes>4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agenzianew2</vt:lpstr>
      <vt:lpstr>Diapositiva 1</vt:lpstr>
      <vt:lpstr>CONTESTO DI RIFERIMENTO</vt:lpstr>
      <vt:lpstr>I PRINCIPI DI RIFERIMENTO </vt:lpstr>
      <vt:lpstr>IL PERCORSO SELETTIVO</vt:lpstr>
      <vt:lpstr>IL PERCORSO SELETTIVO</vt:lpstr>
      <vt:lpstr>LE FAMIGLIE PROFESSIONALI</vt:lpstr>
      <vt:lpstr>LA PROVA SCRITTA DI CARATTERE PRATICO</vt:lpstr>
      <vt:lpstr>COLLOQUIO DI APPROFONDIMENTO</vt:lpstr>
      <vt:lpstr>COLLOQUIO DI APPROFONDIMENTO</vt:lpstr>
    </vt:vector>
  </TitlesOfParts>
  <Company>Agenzia delle Entrate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 - Novità</dc:title>
  <dc:creator>bnccnz74d42g039d</dc:creator>
  <cp:lastModifiedBy>Vincenzo Patricelli</cp:lastModifiedBy>
  <cp:revision>414</cp:revision>
  <cp:lastPrinted>2018-07-24T07:17:11Z</cp:lastPrinted>
  <dcterms:created xsi:type="dcterms:W3CDTF">2018-07-26T18:30:18Z</dcterms:created>
  <dcterms:modified xsi:type="dcterms:W3CDTF">2018-07-26T18:31:04Z</dcterms:modified>
</cp:coreProperties>
</file>