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17" r:id="rId2"/>
    <p:sldId id="350" r:id="rId3"/>
    <p:sldId id="351" r:id="rId4"/>
    <p:sldId id="347" r:id="rId5"/>
    <p:sldId id="348" r:id="rId6"/>
    <p:sldId id="349" r:id="rId7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bnccnz74d42g039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73C62"/>
    <a:srgbClr val="E3600F"/>
    <a:srgbClr val="3399FF"/>
    <a:srgbClr val="1E3D5C"/>
    <a:srgbClr val="000066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7111" autoAdjust="0"/>
    <p:restoredTop sz="81197" autoAdjust="0"/>
  </p:normalViewPr>
  <p:slideViewPr>
    <p:cSldViewPr>
      <p:cViewPr>
        <p:scale>
          <a:sx n="71" d="100"/>
          <a:sy n="71" d="100"/>
        </p:scale>
        <p:origin x="-3432" y="-1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8" y="172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11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11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03E0A8D-6940-4C1A-B952-3206EA8E535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3246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1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6" y="4715551"/>
            <a:ext cx="5437504" cy="446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1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945A20E-92BB-4FF0-887C-8630589B636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87346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F1929-D117-4DD2-8D0A-CB465AE3692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9B688-B1B1-4F62-8375-AAB8EA3AB5C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92D4-1604-4C27-821C-244317C898D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E932C-BF95-43E6-AB45-E749709B419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1EEE1-2D91-465B-ADB9-4A165FBC47B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0FD94-DF51-4749-AB9D-0D78AE42C9C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753F3-112D-44C7-9C6D-7E7D8288801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B7953-CE39-418A-9E60-EB97725A0E7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B093-A253-4841-AC3D-97D0A802327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A9B9F-ECE7-401E-B581-4189386C8FA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50A03-B4AC-46A6-A882-5B5A0157FAC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C62D5-178E-436B-8BA4-61A66FF58FE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E3E2B-92E6-4A7F-9D49-A7EC35CFD57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55A89-CF3E-4FB2-B515-98D3796AABF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851275" y="6165850"/>
            <a:ext cx="14398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23850" y="6308725"/>
            <a:ext cx="3598863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219700" y="6597650"/>
            <a:ext cx="3598863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5738" y="6597650"/>
            <a:ext cx="10080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solidFill>
                  <a:srgbClr val="073C62"/>
                </a:solidFill>
                <a:latin typeface="+mn-lt"/>
              </a:defRPr>
            </a:lvl1pPr>
          </a:lstStyle>
          <a:p>
            <a:pPr>
              <a:defRPr/>
            </a:pPr>
            <a:fld id="{29ED729F-6105-443C-9FA9-CB07795F429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9pPr>
    </p:titleStyle>
    <p:bodyStyle>
      <a:lvl1pPr marL="342900" indent="11113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73C62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73C62"/>
          </a:solidFill>
          <a:latin typeface="+mn-lt"/>
        </a:defRPr>
      </a:lvl2pPr>
      <a:lvl3pPr marL="122713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73C62"/>
          </a:solidFill>
          <a:latin typeface="+mn-lt"/>
        </a:defRPr>
      </a:lvl3pPr>
      <a:lvl4pPr marL="16351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73C6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30039" y="2132856"/>
            <a:ext cx="9144000" cy="360040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it-IT" sz="4400" b="1" dirty="0" smtClean="0">
                <a:latin typeface="Calibri" panose="020F0502020204030204" pitchFamily="34" charset="0"/>
              </a:rPr>
              <a:t>Sintesi posizioni dirigenziali e organizzative</a:t>
            </a:r>
          </a:p>
          <a:p>
            <a:pPr algn="ctr">
              <a:spcBef>
                <a:spcPct val="0"/>
              </a:spcBef>
            </a:pPr>
            <a:endParaRPr lang="it-IT" sz="4000" b="1" dirty="0" smtClean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it-IT" sz="2800" b="1" dirty="0">
                <a:latin typeface="Calibri" panose="020F0502020204030204" pitchFamily="34" charset="0"/>
              </a:rPr>
              <a:t>Incontro con le Organizzazioni sindacali</a:t>
            </a:r>
          </a:p>
          <a:p>
            <a:pPr algn="ctr">
              <a:spcBef>
                <a:spcPct val="0"/>
              </a:spcBef>
            </a:pPr>
            <a:endParaRPr lang="it-IT" sz="4000" b="1" dirty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it-IT" sz="2400" b="1" dirty="0">
                <a:latin typeface="Calibri" panose="020F0502020204030204" pitchFamily="34" charset="0"/>
              </a:rPr>
              <a:t>24 luglio 2018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pic>
        <p:nvPicPr>
          <p:cNvPr id="5" name="Picture 5" descr="definiti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75717"/>
            <a:ext cx="411638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54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Riepilogo posizioni dirigenziali e organizzative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163" y="1408113"/>
            <a:ext cx="8828087" cy="404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84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06090"/>
          </a:xfrm>
        </p:spPr>
        <p:txBody>
          <a:bodyPr/>
          <a:lstStyle/>
          <a:p>
            <a: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Posizioni </a:t>
            </a:r>
            <a:r>
              <a:rPr lang="it-IT" cap="small" dirty="0">
                <a:latin typeface="Calibri" panose="020F0502020204030204" pitchFamily="34" charset="0"/>
                <a:cs typeface="Calibri" panose="020F0502020204030204" pitchFamily="34" charset="0"/>
              </a:rPr>
              <a:t>dirigenziali e organizzative per regione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725" y="660400"/>
            <a:ext cx="8718550" cy="553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879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/>
          <a:lstStyle/>
          <a:p>
            <a:r>
              <a:rPr lang="it-IT" sz="300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Riepilogo tipologie posizioni organizzative operative</a:t>
            </a:r>
            <a:endParaRPr lang="it-IT" sz="3000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657225"/>
            <a:ext cx="8572500" cy="554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12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Confronto posizioni dirigenziali e organizzative</a:t>
            </a:r>
            <a:b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2018 - 2019</a:t>
            </a:r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07504" y="5508521"/>
            <a:ext cx="607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/>
              <a:t>«Direzioni Regionali» </a:t>
            </a:r>
            <a:r>
              <a:rPr lang="it-IT" sz="1400" dirty="0" smtClean="0"/>
              <a:t>include DP BZ, DP TN e DR Valle D’Aosta</a:t>
            </a:r>
          </a:p>
          <a:p>
            <a:r>
              <a:rPr lang="it-IT" sz="1400" b="1" dirty="0" smtClean="0"/>
              <a:t>«Uffici Centrali» </a:t>
            </a:r>
            <a:r>
              <a:rPr lang="it-IT" sz="1400" dirty="0" smtClean="0"/>
              <a:t>include CAM e Centri Operativi</a:t>
            </a:r>
            <a:endParaRPr lang="it-IT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212"/>
            <a:ext cx="8928992" cy="3168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168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424936" cy="5040560"/>
          </a:xfrm>
        </p:spPr>
        <p:txBody>
          <a:bodyPr/>
          <a:lstStyle/>
          <a:p>
            <a:pPr algn="ctr">
              <a:spcBef>
                <a:spcPct val="0"/>
              </a:spcBef>
            </a:pPr>
            <a:endParaRPr lang="it-IT" sz="2800" dirty="0" smtClean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it-IT" sz="2800" dirty="0" smtClean="0">
                <a:latin typeface="Calibri" panose="020F0502020204030204" pitchFamily="34" charset="0"/>
              </a:rPr>
              <a:t>I livello				34.000</a:t>
            </a:r>
          </a:p>
          <a:p>
            <a:pPr algn="ctr">
              <a:spcBef>
                <a:spcPct val="0"/>
              </a:spcBef>
            </a:pPr>
            <a:r>
              <a:rPr lang="it-IT" sz="2800" dirty="0" smtClean="0">
                <a:latin typeface="Calibri" panose="020F0502020204030204" pitchFamily="34" charset="0"/>
              </a:rPr>
              <a:t>II livello				30.000</a:t>
            </a:r>
          </a:p>
          <a:p>
            <a:pPr algn="ctr">
              <a:spcBef>
                <a:spcPct val="0"/>
              </a:spcBef>
            </a:pPr>
            <a:r>
              <a:rPr lang="it-IT" sz="2800" dirty="0" smtClean="0">
                <a:latin typeface="Calibri" panose="020F0502020204030204" pitchFamily="34" charset="0"/>
              </a:rPr>
              <a:t>III livello				26.000</a:t>
            </a:r>
          </a:p>
          <a:p>
            <a:pPr algn="ctr">
              <a:spcBef>
                <a:spcPct val="0"/>
              </a:spcBef>
            </a:pPr>
            <a:r>
              <a:rPr lang="it-IT" sz="2800" dirty="0" smtClean="0">
                <a:latin typeface="Calibri" panose="020F0502020204030204" pitchFamily="34" charset="0"/>
              </a:rPr>
              <a:t>IV livello				15.000</a:t>
            </a:r>
          </a:p>
          <a:p>
            <a:pPr algn="ctr">
              <a:spcBef>
                <a:spcPct val="0"/>
              </a:spcBef>
            </a:pPr>
            <a:endParaRPr lang="it-IT" sz="3600" dirty="0" smtClean="0">
              <a:latin typeface="Calibri" panose="020F0502020204030204" pitchFamily="34" charset="0"/>
            </a:endParaRPr>
          </a:p>
          <a:p>
            <a:pPr marL="685800" indent="-342900">
              <a:buFont typeface="Wingdings" panose="05000000000000000000" pitchFamily="2" charset="2"/>
              <a:buChar char="Ø"/>
            </a:pPr>
            <a:r>
              <a:rPr lang="it-IT" sz="2000" dirty="0" smtClean="0"/>
              <a:t>A tali importi si aggiunge, in caso di valutazione positiva, un’indennità di risultato pari ad almeno il 15% della retribuzione di posizione.</a:t>
            </a:r>
          </a:p>
          <a:p>
            <a:pPr marL="685800" indent="-342900">
              <a:buFont typeface="Wingdings" panose="05000000000000000000" pitchFamily="2" charset="2"/>
              <a:buChar char="Ø"/>
            </a:pPr>
            <a:r>
              <a:rPr lang="it-IT" sz="2000" dirty="0" smtClean="0"/>
              <a:t>E’ corrisposta un’eventuale indennità di trasferta per l’esercizio </a:t>
            </a:r>
            <a:r>
              <a:rPr lang="it-IT" sz="2000" dirty="0"/>
              <a:t>delle funzioni in luoghi diversi dal domicilio</a:t>
            </a:r>
            <a:endParaRPr lang="it-IT" sz="2000" b="1" dirty="0" smtClean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sz="2800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Retribuzione di posizione delle Posizioni organizzative</a:t>
            </a:r>
            <a:endParaRPr lang="it-IT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900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enzianew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genzianew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genzianew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15955</TotalTime>
  <Words>149</Words>
  <Application>Microsoft Macintosh PowerPoint</Application>
  <PresentationFormat>Presentazione su schermo (4:3)</PresentationFormat>
  <Paragraphs>32</Paragraphs>
  <Slides>6</Slides>
  <Notes>6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agenzianew2</vt:lpstr>
      <vt:lpstr>Diapositiva 1</vt:lpstr>
      <vt:lpstr>Riepilogo posizioni dirigenziali e organizzative</vt:lpstr>
      <vt:lpstr>Posizioni dirigenziali e organizzative per regione</vt:lpstr>
      <vt:lpstr>Riepilogo tipologie posizioni organizzative operative</vt:lpstr>
      <vt:lpstr>Confronto posizioni dirigenziali e organizzative 2018 - 2019</vt:lpstr>
      <vt:lpstr>Retribuzione di posizione delle Posizioni organizzative</vt:lpstr>
    </vt:vector>
  </TitlesOfParts>
  <Company>Agenzia delle Entrate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 - Novità</dc:title>
  <dc:creator>bnccnz74d42g039d</dc:creator>
  <cp:lastModifiedBy>Vincenzo Patricelli</cp:lastModifiedBy>
  <cp:revision>399</cp:revision>
  <cp:lastPrinted>2018-04-27T12:54:54Z</cp:lastPrinted>
  <dcterms:created xsi:type="dcterms:W3CDTF">2018-07-26T18:31:17Z</dcterms:created>
  <dcterms:modified xsi:type="dcterms:W3CDTF">2018-07-26T18:31:45Z</dcterms:modified>
</cp:coreProperties>
</file>