
<file path=[Content_Types].xml><?xml version="1.0" encoding="utf-8"?>
<Types xmlns="http://schemas.openxmlformats.org/package/2006/content-types">
  <Override PartName="/ppt/tags/tag9.xml" ContentType="application/vnd.openxmlformats-officedocument.presentationml.tags+xml"/>
  <Default Extension="emf" ContentType="image/x-emf"/>
  <Override PartName="/ppt/slideLayouts/slideLayout9.xml" ContentType="application/vnd.openxmlformats-officedocument.presentationml.slideLayout+xml"/>
  <Override PartName="/ppt/tags/tag5.xml" ContentType="application/vnd.openxmlformats-officedocument.presentationml.tags+xml"/>
  <Override PartName="/ppt/slides/slide5.xml" ContentType="application/vnd.openxmlformats-officedocument.presentationml.slide+xml"/>
  <Default Extension="rels" ContentType="application/vnd.openxmlformats-package.relationships+xml"/>
  <Override PartName="/ppt/tags/tag16.xml" ContentType="application/vnd.openxmlformats-officedocument.presentationml.tags+xml"/>
  <Default Extension="jpeg" ContentType="image/jpeg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ags/tag12.xml" ContentType="application/vnd.openxmlformats-officedocument.presentationml.tag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Masters/slideMaster2.xml" ContentType="application/vnd.openxmlformats-officedocument.presentationml.slideMaster+xml"/>
  <Override PartName="/docProps/app.xml" ContentType="application/vnd.openxmlformats-officedocument.extended-properties+xml"/>
  <Default Extension="xml" ContentType="application/xml"/>
  <Override PartName="/ppt/tableStyles.xml" ContentType="application/vnd.openxmlformats-officedocument.presentationml.tableStyles+xml"/>
  <Override PartName="/ppt/tags/tag20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embeddings/oleObject1.bin" ContentType="application/vnd.openxmlformats-officedocument.oleObject"/>
  <Override PartName="/docProps/core.xml" ContentType="application/vnd.openxmlformats-package.core-properties+xml"/>
  <Override PartName="/ppt/tags/tag17.xml" ContentType="application/vnd.openxmlformats-officedocument.presentationml.tags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slides/slide2.xml" ContentType="application/vnd.openxmlformats-officedocument.presentationml.slide+xml"/>
  <Override PartName="/ppt/tags/tag13.xml" ContentType="application/vnd.openxmlformats-officedocument.presentationml.tags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tags/tag21.xml" ContentType="application/vnd.openxmlformats-officedocument.presentationml.tags+xml"/>
  <Override PartName="/ppt/tags/tag7.xml" ContentType="application/vnd.openxmlformats-officedocument.presentationml.tags+xml"/>
  <Override PartName="/ppt/embeddings/oleObject2.bin" ContentType="application/vnd.openxmlformats-officedocument.oleObject"/>
  <Override PartName="/ppt/presentation.xml" ContentType="application/vnd.openxmlformats-officedocument.presentationml.presentation.main+xml"/>
  <Override PartName="/ppt/tags/tag18.xml" ContentType="application/vnd.openxmlformats-officedocument.presentationml.tags+xml"/>
  <Default Extension="vml" ContentType="application/vnd.openxmlformats-officedocument.vmlDrawing"/>
  <Override PartName="/ppt/slideLayouts/slideLayout7.xml" ContentType="application/vnd.openxmlformats-officedocument.presentationml.slideLayout+xml"/>
  <Override PartName="/ppt/tags/tag3.xml" ContentType="application/vnd.openxmlformats-officedocument.presentationml.tags+xml"/>
  <Override PartName="/ppt/slides/slide3.xml" ContentType="application/vnd.openxmlformats-officedocument.presentationml.slide+xml"/>
  <Override PartName="/ppt/tags/tag14.xml" ContentType="application/vnd.openxmlformats-officedocument.presentationml.tags+xml"/>
  <Override PartName="/ppt/theme/theme4.xml" ContentType="application/vnd.openxmlformats-officedocument.theme+xml"/>
  <Override PartName="/ppt/slideLayouts/slideLayout3.xml" ContentType="application/vnd.openxmlformats-officedocument.presentationml.slideLayout+xml"/>
  <Override PartName="/ppt/tags/tag10.xml" ContentType="application/vnd.openxmlformats-officedocument.presentationml.tags+xml"/>
  <Override PartName="/ppt/tags/tag22.xml" ContentType="application/vnd.openxmlformats-officedocument.presentationml.tags+xml"/>
  <Override PartName="/ppt/tags/tag8.xml" ContentType="application/vnd.openxmlformats-officedocument.presentationml.tags+xml"/>
  <Override PartName="/ppt/embeddings/oleObject3.bin" ContentType="application/vnd.openxmlformats-officedocument.oleObject"/>
  <Override PartName="/ppt/tags/tag19.xml" ContentType="application/vnd.openxmlformats-officedocument.presentationml.tags+xml"/>
  <Override PartName="/ppt/presProps.xml" ContentType="application/vnd.openxmlformats-officedocument.presentationml.presProps+xml"/>
  <Override PartName="/ppt/slideLayouts/slideLayout8.xml" ContentType="application/vnd.openxmlformats-officedocument.presentationml.slideLayout+xml"/>
  <Override PartName="/ppt/tags/tag4.xml" ContentType="application/vnd.openxmlformats-officedocument.presentationml.tags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tags/tag15.xml" ContentType="application/vnd.openxmlformats-officedocument.presentationml.tag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ags/tag1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4062" r:id="rId1"/>
    <p:sldMasterId id="2147484174" r:id="rId2"/>
  </p:sldMasterIdLst>
  <p:notesMasterIdLst>
    <p:notesMasterId r:id="rId8"/>
  </p:notesMasterIdLst>
  <p:handoutMasterIdLst>
    <p:handoutMasterId r:id="rId9"/>
  </p:handoutMasterIdLst>
  <p:sldIdLst>
    <p:sldId id="623" r:id="rId3"/>
    <p:sldId id="634" r:id="rId4"/>
    <p:sldId id="633" r:id="rId5"/>
    <p:sldId id="492" r:id="rId6"/>
    <p:sldId id="625" r:id="rId7"/>
  </p:sldIdLst>
  <p:sldSz cx="9144000" cy="6858000" type="screen4x3"/>
  <p:notesSz cx="7099300" cy="102235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942" userDrawn="1">
          <p15:clr>
            <a:srgbClr val="A4A3A4"/>
          </p15:clr>
        </p15:guide>
        <p15:guide id="4" orient="horz" pos="735" userDrawn="1">
          <p15:clr>
            <a:srgbClr val="A4A3A4"/>
          </p15:clr>
        </p15:guide>
        <p15:guide id="5" orient="horz" pos="548" userDrawn="1">
          <p15:clr>
            <a:srgbClr val="A4A3A4"/>
          </p15:clr>
        </p15:guide>
        <p15:guide id="6" pos="409" userDrawn="1">
          <p15:clr>
            <a:srgbClr val="A4A3A4"/>
          </p15:clr>
        </p15:guide>
        <p15:guide id="7" pos="5353" userDrawn="1">
          <p15:clr>
            <a:srgbClr val="A4A3A4"/>
          </p15:clr>
        </p15:guide>
        <p15:guide id="8" pos="2811" userDrawn="1">
          <p15:clr>
            <a:srgbClr val="A4A3A4"/>
          </p15:clr>
        </p15:guide>
        <p15:guide id="9" pos="2949" userDrawn="1">
          <p15:clr>
            <a:srgbClr val="A4A3A4"/>
          </p15:clr>
        </p15:guide>
        <p15:guide id="10" orient="horz" pos="3923" userDrawn="1">
          <p15:clr>
            <a:srgbClr val="A4A3A4"/>
          </p15:clr>
        </p15:guide>
        <p15:guide id="11" orient="horz" pos="980" userDrawn="1">
          <p15:clr>
            <a:srgbClr val="A4A3A4"/>
          </p15:clr>
        </p15:guide>
        <p15:guide id="12" orient="horz" pos="731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1" orient="horz" pos="3220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007D40"/>
    <a:srgbClr val="404040"/>
    <a:srgbClr val="336600"/>
    <a:srgbClr val="4B555A"/>
    <a:srgbClr val="00ADBB"/>
    <a:srgbClr val="0033CC"/>
    <a:srgbClr val="002D5C"/>
    <a:srgbClr val="FF8300"/>
    <a:srgbClr val="750060"/>
    <a:srgbClr val="D40A1C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val="1"/>
    </p:ext>
  </p:extLst>
</p:presentationPr>
</file>

<file path=ppt/tableStyles.xml><?xml version="1.0" encoding="utf-8"?>
<a:tblStyleLst xmlns:a="http://schemas.openxmlformats.org/drawingml/2006/main" def="{6D32544A-7EE6-4342-B048-95BDC9FD1CEE}">
  <a:tblStyle styleId="{6D32544A-7EE6-4342-B048-95BDC9FD1CEE}" styleName="Korn Ferry Style">
    <a:wholeTbl>
      <a:tcTxStyle>
        <a:fontRef idx="minor"/>
        <a:srgbClr val="006550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 w="3175" cmpd="sng">
              <a:solidFill>
                <a:srgbClr val="7F7F7F"/>
              </a:solidFill>
            </a:ln>
          </a:bottom>
          <a:insideH>
            <a:ln w="3175" cmpd="sng">
              <a:solidFill>
                <a:srgbClr val="7F7F7F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firstCol>
      <a:tcTxStyle>
        <a:schemeClr val="dk1"/>
      </a:tcTxStyle>
      <a:tcStyle>
        <a:tcBdr/>
      </a:tcStyle>
    </a:firstCol>
    <a:firstRow>
      <a:tcTxStyle>
        <a:schemeClr val="dk1"/>
      </a:tcTxStyle>
      <a:tcStyle>
        <a:tcBdr/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4577" autoAdjust="0"/>
    <p:restoredTop sz="94629" autoAdjust="0"/>
  </p:normalViewPr>
  <p:slideViewPr>
    <p:cSldViewPr snapToGrid="0" snapToObjects="1">
      <p:cViewPr>
        <p:scale>
          <a:sx n="108" d="100"/>
          <a:sy n="108" d="100"/>
        </p:scale>
        <p:origin x="-2536" y="-1032"/>
      </p:cViewPr>
      <p:guideLst>
        <p:guide orient="horz" pos="2160"/>
        <p:guide orient="horz" pos="2942"/>
        <p:guide orient="horz" pos="735"/>
        <p:guide orient="horz" pos="548"/>
        <p:guide orient="horz" pos="3923"/>
        <p:guide orient="horz" pos="980"/>
        <p:guide orient="horz" pos="731"/>
        <p:guide pos="2880"/>
        <p:guide pos="409"/>
        <p:guide pos="5353"/>
        <p:guide pos="2811"/>
        <p:guide pos="2949"/>
      </p:guideLst>
    </p:cSldViewPr>
  </p:slideViewPr>
  <p:outlineViewPr>
    <p:cViewPr>
      <p:scale>
        <a:sx n="33" d="100"/>
        <a:sy n="33" d="100"/>
      </p:scale>
      <p:origin x="0" y="-13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 snapToGrid="0" snapToObjects="1" showGuides="1">
      <p:cViewPr varScale="1">
        <p:scale>
          <a:sx n="64" d="100"/>
          <a:sy n="64" d="100"/>
        </p:scale>
        <p:origin x="-3342" y="-102"/>
      </p:cViewPr>
      <p:guideLst>
        <p:guide orient="horz" pos="3220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ags" Target="tags/tag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363" cy="512951"/>
          </a:xfrm>
          <a:prstGeom prst="rect">
            <a:avLst/>
          </a:prstGeom>
        </p:spPr>
        <p:txBody>
          <a:bodyPr vert="horz" lIns="94683" tIns="47341" rIns="94683" bIns="4734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6" y="1"/>
            <a:ext cx="3076363" cy="512951"/>
          </a:xfrm>
          <a:prstGeom prst="rect">
            <a:avLst/>
          </a:prstGeom>
        </p:spPr>
        <p:txBody>
          <a:bodyPr vert="horz" lIns="94683" tIns="47341" rIns="94683" bIns="47341" rtlCol="0"/>
          <a:lstStyle>
            <a:lvl1pPr algn="r">
              <a:defRPr sz="1200"/>
            </a:lvl1pPr>
          </a:lstStyle>
          <a:p>
            <a:fld id="{42E5D6D5-C618-4546-9BD0-819DE3F7D94F}" type="datetimeFigureOut">
              <a:rPr lang="en-GB" smtClean="0"/>
              <a:pPr/>
              <a:t>26-07-2018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710551"/>
            <a:ext cx="3076363" cy="512950"/>
          </a:xfrm>
          <a:prstGeom prst="rect">
            <a:avLst/>
          </a:prstGeom>
        </p:spPr>
        <p:txBody>
          <a:bodyPr vert="horz" lIns="94683" tIns="47341" rIns="94683" bIns="47341" rtlCol="0" anchor="b"/>
          <a:lstStyle>
            <a:lvl1pPr algn="l">
              <a:defRPr sz="1200"/>
            </a:lvl1pPr>
          </a:lstStyle>
          <a:p>
            <a:r>
              <a:rPr lang="en-GB"/>
              <a:t>© 2016 Korn Ferry. All rights reserved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6" y="9710551"/>
            <a:ext cx="3076363" cy="512950"/>
          </a:xfrm>
          <a:prstGeom prst="rect">
            <a:avLst/>
          </a:prstGeom>
        </p:spPr>
        <p:txBody>
          <a:bodyPr vert="horz" lIns="94683" tIns="47341" rIns="94683" bIns="47341" rtlCol="0" anchor="b"/>
          <a:lstStyle>
            <a:lvl1pPr algn="r">
              <a:defRPr sz="1200"/>
            </a:lvl1pPr>
          </a:lstStyle>
          <a:p>
            <a:fld id="{7B917B07-94D3-4421-A09E-04EFCDBFDA3A}" type="slidenum">
              <a:rPr lang="en-GB" smtClean="0"/>
              <a:pPr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5711810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363" cy="512951"/>
          </a:xfrm>
          <a:prstGeom prst="rect">
            <a:avLst/>
          </a:prstGeom>
        </p:spPr>
        <p:txBody>
          <a:bodyPr vert="horz" lIns="94683" tIns="47341" rIns="94683" bIns="4734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6" y="1"/>
            <a:ext cx="3076363" cy="512951"/>
          </a:xfrm>
          <a:prstGeom prst="rect">
            <a:avLst/>
          </a:prstGeom>
        </p:spPr>
        <p:txBody>
          <a:bodyPr vert="horz" lIns="94683" tIns="47341" rIns="94683" bIns="47341" rtlCol="0"/>
          <a:lstStyle>
            <a:lvl1pPr algn="r">
              <a:defRPr sz="1200"/>
            </a:lvl1pPr>
          </a:lstStyle>
          <a:p>
            <a:fld id="{BFAD75C5-4040-4070-BCCE-3358A64B33DA}" type="datetimeFigureOut">
              <a:rPr lang="en-GB" smtClean="0"/>
              <a:pPr/>
              <a:t>26-07-2018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7938"/>
            <a:ext cx="4600575" cy="3449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83" tIns="47341" rIns="94683" bIns="4734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0061"/>
            <a:ext cx="5679440" cy="4025503"/>
          </a:xfrm>
          <a:prstGeom prst="rect">
            <a:avLst/>
          </a:prstGeom>
        </p:spPr>
        <p:txBody>
          <a:bodyPr vert="horz" lIns="94683" tIns="47341" rIns="94683" bIns="4734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710551"/>
            <a:ext cx="3076363" cy="512950"/>
          </a:xfrm>
          <a:prstGeom prst="rect">
            <a:avLst/>
          </a:prstGeom>
        </p:spPr>
        <p:txBody>
          <a:bodyPr vert="horz" lIns="94683" tIns="47341" rIns="94683" bIns="47341" rtlCol="0" anchor="b"/>
          <a:lstStyle>
            <a:lvl1pPr algn="l">
              <a:defRPr sz="1200"/>
            </a:lvl1pPr>
          </a:lstStyle>
          <a:p>
            <a:r>
              <a:rPr lang="en-GB"/>
              <a:t>© 2016 Korn Ferry. All rights reserved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6" y="9710551"/>
            <a:ext cx="3076363" cy="512950"/>
          </a:xfrm>
          <a:prstGeom prst="rect">
            <a:avLst/>
          </a:prstGeom>
        </p:spPr>
        <p:txBody>
          <a:bodyPr vert="horz" lIns="94683" tIns="47341" rIns="94683" bIns="47341" rtlCol="0" anchor="b"/>
          <a:lstStyle>
            <a:lvl1pPr algn="r">
              <a:defRPr sz="1200"/>
            </a:lvl1pPr>
          </a:lstStyle>
          <a:p>
            <a:fld id="{9C78C07A-DC80-4FD6-A021-57B4247A84F3}" type="slidenum">
              <a:rPr lang="en-GB" smtClean="0"/>
              <a:pPr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6758382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41438" y="1316038"/>
            <a:ext cx="4733925" cy="35512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8C07A-DC80-4FD6-A021-57B4247A84F3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2016 Korn Ferry.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8359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1" Type="http://schemas.openxmlformats.org/officeDocument/2006/relationships/slideMaster" Target="../slideMasters/slideMaster1.xml"/><Relationship Id="rId12" Type="http://schemas.openxmlformats.org/officeDocument/2006/relationships/image" Target="../media/image5.jpeg"/><Relationship Id="rId13" Type="http://schemas.openxmlformats.org/officeDocument/2006/relationships/oleObject" Target="../embeddings/oleObject1.bin"/><Relationship Id="rId14" Type="http://schemas.openxmlformats.org/officeDocument/2006/relationships/image" Target="../media/image6.png"/><Relationship Id="rId1" Type="http://schemas.openxmlformats.org/officeDocument/2006/relationships/vmlDrawing" Target="../drawings/vmlDrawing1.vml"/><Relationship Id="rId2" Type="http://schemas.openxmlformats.org/officeDocument/2006/relationships/tags" Target="../tags/tag4.xml"/><Relationship Id="rId3" Type="http://schemas.openxmlformats.org/officeDocument/2006/relationships/tags" Target="../tags/tag5.xml"/><Relationship Id="rId4" Type="http://schemas.openxmlformats.org/officeDocument/2006/relationships/tags" Target="../tags/tag6.xml"/><Relationship Id="rId5" Type="http://schemas.openxmlformats.org/officeDocument/2006/relationships/tags" Target="../tags/tag7.xml"/><Relationship Id="rId6" Type="http://schemas.openxmlformats.org/officeDocument/2006/relationships/tags" Target="../tags/tag8.xml"/><Relationship Id="rId7" Type="http://schemas.openxmlformats.org/officeDocument/2006/relationships/tags" Target="../tags/tag9.xml"/><Relationship Id="rId8" Type="http://schemas.openxmlformats.org/officeDocument/2006/relationships/tags" Target="../tags/tag10.xml"/><Relationship Id="rId9" Type="http://schemas.openxmlformats.org/officeDocument/2006/relationships/tags" Target="../tags/tag11.xml"/><Relationship Id="rId10" Type="http://schemas.openxmlformats.org/officeDocument/2006/relationships/tags" Target="../tags/tag1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1" Type="http://schemas.openxmlformats.org/officeDocument/2006/relationships/image" Target="../media/image7.jpeg"/><Relationship Id="rId12" Type="http://schemas.openxmlformats.org/officeDocument/2006/relationships/image" Target="../media/image8.png"/><Relationship Id="rId1" Type="http://schemas.openxmlformats.org/officeDocument/2006/relationships/vmlDrawing" Target="../drawings/vmlDrawing2.vml"/><Relationship Id="rId2" Type="http://schemas.openxmlformats.org/officeDocument/2006/relationships/tags" Target="../tags/tag13.xml"/><Relationship Id="rId3" Type="http://schemas.openxmlformats.org/officeDocument/2006/relationships/tags" Target="../tags/tag14.xml"/><Relationship Id="rId4" Type="http://schemas.openxmlformats.org/officeDocument/2006/relationships/tags" Target="../tags/tag15.xml"/><Relationship Id="rId5" Type="http://schemas.openxmlformats.org/officeDocument/2006/relationships/tags" Target="../tags/tag16.xml"/><Relationship Id="rId6" Type="http://schemas.openxmlformats.org/officeDocument/2006/relationships/tags" Target="../tags/tag17.xml"/><Relationship Id="rId7" Type="http://schemas.openxmlformats.org/officeDocument/2006/relationships/tags" Target="../tags/tag18.xml"/><Relationship Id="rId8" Type="http://schemas.openxmlformats.org/officeDocument/2006/relationships/tags" Target="../tags/tag19.xml"/><Relationship Id="rId9" Type="http://schemas.openxmlformats.org/officeDocument/2006/relationships/slideMaster" Target="../slideMasters/slideMaster2.xml"/><Relationship Id="rId10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49288" y="1555752"/>
            <a:ext cx="7848600" cy="10695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>
          <a:xfrm flipH="1">
            <a:off x="443705" y="0"/>
            <a:ext cx="1191" cy="11160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/>
        </p:blipFill>
        <p:spPr>
          <a:xfrm>
            <a:off x="360363" y="6326886"/>
            <a:ext cx="558222" cy="50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0684600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26-07-2018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2379C94-683D-491F-82B2-52E446C2B972}"/>
              </a:ext>
            </a:extLst>
          </p:cNvPr>
          <p:cNvSpPr txBox="1"/>
          <p:nvPr userDrawn="1"/>
        </p:nvSpPr>
        <p:spPr>
          <a:xfrm>
            <a:off x="6400800" y="6377940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9171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443705" y="0"/>
            <a:ext cx="1191" cy="11160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/>
        </p:blipFill>
        <p:spPr>
          <a:xfrm>
            <a:off x="360363" y="6326886"/>
            <a:ext cx="558222" cy="50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463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End slide_Korn Ferry HayGr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629841" y="0"/>
            <a:ext cx="0" cy="3429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802265" y="3140825"/>
            <a:ext cx="3660198" cy="332399"/>
          </a:xfrm>
        </p:spPr>
        <p:txBody>
          <a:bodyPr wrap="square" anchor="b">
            <a:spAutoFit/>
          </a:bodyPr>
          <a:lstStyle>
            <a:lvl1pPr algn="l">
              <a:defRPr sz="24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344488" y="5716800"/>
            <a:ext cx="2505156" cy="5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77550988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1" orient="horz" pos="2160" userDrawn="1">
          <p15:clr>
            <a:srgbClr val="FBAE40"/>
          </p15:clr>
        </p15:guide>
        <p15:guide id="2" pos="397" userDrawn="1">
          <p15:clr>
            <a:srgbClr val="FBAE40"/>
          </p15:clr>
        </p15:guide>
        <p15:guide id="3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End slide_Korn Fer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629841" y="0"/>
            <a:ext cx="0" cy="3429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802265" y="3140821"/>
            <a:ext cx="3660198" cy="332399"/>
          </a:xfrm>
        </p:spPr>
        <p:txBody>
          <a:bodyPr wrap="square" anchor="b">
            <a:spAutoFit/>
          </a:bodyPr>
          <a:lstStyle>
            <a:lvl1pPr algn="l">
              <a:defRPr sz="24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344488" y="5718298"/>
            <a:ext cx="2467834" cy="5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76730938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1" orient="horz" pos="2160">
          <p15:clr>
            <a:srgbClr val="FBAE40"/>
          </p15:clr>
        </p15:guide>
        <p15:guide id="2" pos="397">
          <p15:clr>
            <a:srgbClr val="FBAE40"/>
          </p15:clr>
        </p15:guide>
        <p15:guide id="3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userDrawn="1">
  <p:cSld name="1_Title slide_Image 1_Korn Ferry HayGroup"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/>
          </p:cNvGraphicFramePr>
          <p:nvPr userDrawn="1">
            <p:custDataLst>
              <p:tags r:id="rId2"/>
            </p:custDataLst>
            <p:extLst/>
          </p:nvPr>
        </p:nvGraphicFramePr>
        <p:xfrm>
          <a:off x="1" y="4"/>
          <a:ext cx="158750" cy="211667"/>
        </p:xfrm>
        <a:graphic>
          <a:graphicData uri="http://schemas.openxmlformats.org/presentationml/2006/ole">
            <p:oleObj spid="_x0000_s169078" name="think-cell Slide" r:id="rId13" imgW="6350000" imgH="6350000" progId="">
              <p:embed/>
            </p:oleObj>
          </a:graphicData>
        </a:graphic>
      </p:graphicFrame>
      <p:sp>
        <p:nvSpPr>
          <p:cNvPr id="6" name="Rectangle 5"/>
          <p:cNvSpPr/>
          <p:nvPr userDrawn="1">
            <p:custDataLst>
              <p:tags r:id="rId3"/>
            </p:custDataLst>
          </p:nvPr>
        </p:nvSpPr>
        <p:spPr>
          <a:xfrm>
            <a:off x="4" y="-1"/>
            <a:ext cx="4567615" cy="6858001"/>
          </a:xfrm>
          <a:prstGeom prst="rect">
            <a:avLst/>
          </a:prstGeom>
          <a:solidFill>
            <a:srgbClr val="00655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sz="135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 userDrawn="1">
            <p:custDataLst>
              <p:tags r:id="rId4"/>
            </p:custDataLst>
          </p:nvPr>
        </p:nvSpPr>
        <p:spPr>
          <a:xfrm>
            <a:off x="-19227" y="-1"/>
            <a:ext cx="4586843" cy="6875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sz="135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ctrTitle"/>
            <p:custDataLst>
              <p:tags r:id="rId5"/>
            </p:custDataLst>
          </p:nvPr>
        </p:nvSpPr>
        <p:spPr>
          <a:xfrm>
            <a:off x="802266" y="2198802"/>
            <a:ext cx="3665050" cy="581698"/>
          </a:xfrm>
        </p:spPr>
        <p:txBody>
          <a:bodyPr anchor="b">
            <a:spAutoFit/>
          </a:bodyPr>
          <a:lstStyle>
            <a:lvl1pPr algn="l">
              <a:defRPr sz="21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802266" y="2872578"/>
            <a:ext cx="3665050" cy="249299"/>
          </a:xfrm>
        </p:spPr>
        <p:txBody>
          <a:bodyPr>
            <a:sp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2" hasCustomPrompt="1"/>
            <p:custDataLst>
              <p:tags r:id="rId7"/>
            </p:custDataLst>
          </p:nvPr>
        </p:nvSpPr>
        <p:spPr>
          <a:xfrm>
            <a:off x="802267" y="4036420"/>
            <a:ext cx="3665783" cy="221599"/>
          </a:xfrm>
        </p:spPr>
        <p:txBody>
          <a:bodyPr wrap="square">
            <a:spAutoFit/>
          </a:bodyPr>
          <a:lstStyle>
            <a:lvl1pPr marL="0" indent="0">
              <a:lnSpc>
                <a:spcPct val="80000"/>
              </a:lnSpc>
              <a:buNone/>
              <a:defRPr sz="18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Client name</a:t>
            </a:r>
            <a:endParaRPr lang="en-GB" dirty="0"/>
          </a:p>
        </p:txBody>
      </p:sp>
      <p:cxnSp>
        <p:nvCxnSpPr>
          <p:cNvPr id="17" name="Straight Connector 16"/>
          <p:cNvCxnSpPr/>
          <p:nvPr userDrawn="1">
            <p:custDataLst>
              <p:tags r:id="rId8"/>
            </p:custDataLst>
          </p:nvPr>
        </p:nvCxnSpPr>
        <p:spPr>
          <a:xfrm>
            <a:off x="629841" y="5"/>
            <a:ext cx="0" cy="479594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4" descr="[DATE]"/>
          <p:cNvSpPr>
            <a:spLocks noGrp="1"/>
          </p:cNvSpPr>
          <p:nvPr>
            <p:ph type="body" sz="quarter" idx="14" hasCustomPrompt="1"/>
            <p:custDataLst>
              <p:tags r:id="rId9"/>
            </p:custDataLst>
          </p:nvPr>
        </p:nvSpPr>
        <p:spPr>
          <a:xfrm>
            <a:off x="799538" y="4455657"/>
            <a:ext cx="3665783" cy="221599"/>
          </a:xfr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buNone/>
              <a:defRPr sz="18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Date</a:t>
            </a:r>
            <a:endParaRPr lang="en-GB" dirty="0"/>
          </a:p>
        </p:txBody>
      </p:sp>
      <p:sp>
        <p:nvSpPr>
          <p:cNvPr id="22" name="Picture Placeholder 8" descr="[CLIENTLOGO1]"/>
          <p:cNvSpPr>
            <a:spLocks noGrp="1"/>
          </p:cNvSpPr>
          <p:nvPr>
            <p:ph type="pic" sz="quarter" idx="15" hasCustomPrompt="1"/>
            <p:custDataLst>
              <p:tags r:id="rId10"/>
            </p:custDataLst>
          </p:nvPr>
        </p:nvSpPr>
        <p:spPr>
          <a:xfrm>
            <a:off x="7742392" y="5758952"/>
            <a:ext cx="1269000" cy="648000"/>
          </a:xfrm>
        </p:spPr>
        <p:txBody>
          <a:bodyPr>
            <a:noAutofit/>
          </a:bodyPr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Client logo 1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552212D1-AEBF-4300-8EC4-9CF2D7FFA1CC}"/>
              </a:ext>
            </a:extLst>
          </p:cNvPr>
          <p:cNvPicPr>
            <a:picLocks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/>
              </a:ext>
            </a:extLst>
          </a:blip>
          <a:stretch>
            <a:fillRect/>
          </a:stretch>
        </p:blipFill>
        <p:spPr>
          <a:xfrm>
            <a:off x="545787" y="5696239"/>
            <a:ext cx="2627621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7537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49288" y="1555752"/>
            <a:ext cx="7848600" cy="10695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>
          <a:xfrm flipH="1">
            <a:off x="443705" y="0"/>
            <a:ext cx="1191" cy="11160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/>
        </p:blipFill>
        <p:spPr>
          <a:xfrm>
            <a:off x="360363" y="6326886"/>
            <a:ext cx="558222" cy="50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8100535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443705" y="0"/>
            <a:ext cx="1191" cy="11160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/>
        </p:blipFill>
        <p:spPr>
          <a:xfrm>
            <a:off x="360363" y="6326886"/>
            <a:ext cx="558222" cy="50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161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End slide_Korn Ferry HayGrou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629841" y="0"/>
            <a:ext cx="0" cy="3429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802265" y="3140825"/>
            <a:ext cx="3660198" cy="332399"/>
          </a:xfrm>
        </p:spPr>
        <p:txBody>
          <a:bodyPr wrap="square" anchor="b">
            <a:spAutoFit/>
          </a:bodyPr>
          <a:lstStyle>
            <a:lvl1pPr algn="l">
              <a:defRPr sz="24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A186FBEF-7243-4075-B5D0-7568A2D95292}"/>
              </a:ext>
            </a:extLst>
          </p:cNvPr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/>
              </a:ext>
            </a:extLst>
          </a:blip>
          <a:stretch>
            <a:fillRect/>
          </a:stretch>
        </p:blipFill>
        <p:spPr>
          <a:xfrm>
            <a:off x="545787" y="5696239"/>
            <a:ext cx="2627621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3950507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1" orient="horz" pos="2160">
          <p15:clr>
            <a:srgbClr val="FBAE40"/>
          </p15:clr>
        </p15:guide>
        <p15:guide id="2" pos="397">
          <p15:clr>
            <a:srgbClr val="FBAE40"/>
          </p15:clr>
        </p15:guide>
        <p15:guide id="3" pos="288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Section divider_Image_Small coloured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/>
          </p:cNvGraphicFramePr>
          <p:nvPr userDrawn="1">
            <p:custDataLst>
              <p:tags r:id="rId2"/>
            </p:custDataLst>
            <p:extLst/>
          </p:nvPr>
        </p:nvGraphicFramePr>
        <p:xfrm>
          <a:off x="0" y="0"/>
          <a:ext cx="158750" cy="211667"/>
        </p:xfrm>
        <a:graphic>
          <a:graphicData uri="http://schemas.openxmlformats.org/presentationml/2006/ole">
            <p:oleObj spid="_x0000_s173173" name="think-cell Slide" r:id="rId10" imgW="6350000" imgH="6350000" progId="">
              <p:embed/>
            </p:oleObj>
          </a:graphicData>
        </a:graphic>
      </p:graphicFrame>
      <p:pic>
        <p:nvPicPr>
          <p:cNvPr id="52269" name="Picture 45" descr="C:\~GLUE - Hannah\01. Clients\01. HB\Hay Group\Projects\Kornferry templates (Charlotte Tongue) Mar 2016\2. Data and graphics\Images Lower res 4x3\Image 4_4x3.jpg"/>
          <p:cNvPicPr>
            <a:picLocks noChangeAspect="1" noChangeArrowheads="1"/>
          </p:cNvPicPr>
          <p:nvPr userDrawn="1"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075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/>
          <p:cNvSpPr/>
          <p:nvPr userDrawn="1">
            <p:custDataLst>
              <p:tags r:id="rId4"/>
            </p:custDataLst>
          </p:nvPr>
        </p:nvSpPr>
        <p:spPr>
          <a:xfrm>
            <a:off x="5544616" y="1268760"/>
            <a:ext cx="3491880" cy="28803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sz="1350"/>
          </a:p>
        </p:txBody>
      </p:sp>
      <p:cxnSp>
        <p:nvCxnSpPr>
          <p:cNvPr id="26" name="Straight Connector 25"/>
          <p:cNvCxnSpPr/>
          <p:nvPr userDrawn="1">
            <p:custDataLst>
              <p:tags r:id="rId5"/>
            </p:custDataLst>
          </p:nvPr>
        </p:nvCxnSpPr>
        <p:spPr>
          <a:xfrm>
            <a:off x="5760640" y="1268760"/>
            <a:ext cx="0" cy="266429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>
            <p:custDataLst>
              <p:tags r:id="rId6"/>
            </p:custDataLst>
          </p:nvPr>
        </p:nvCxnSpPr>
        <p:spPr>
          <a:xfrm>
            <a:off x="5760640" y="1268760"/>
            <a:ext cx="0" cy="266429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4"/>
          <p:cNvSpPr>
            <a:spLocks noGrp="1"/>
          </p:cNvSpPr>
          <p:nvPr>
            <p:ph type="body" sz="quarter" idx="11" hasCustomPrompt="1"/>
            <p:custDataLst>
              <p:tags r:id="rId7"/>
            </p:custDataLst>
          </p:nvPr>
        </p:nvSpPr>
        <p:spPr>
          <a:xfrm>
            <a:off x="5904658" y="2187959"/>
            <a:ext cx="2593231" cy="1024896"/>
          </a:xfrm>
          <a:noFill/>
        </p:spPr>
        <p:txBody>
          <a:bodyPr wrap="square" lIns="0" tIns="0" rIns="0" bIns="0" anchor="b" anchorCtr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4800" b="1">
                <a:solidFill>
                  <a:srgbClr val="FFCD00"/>
                </a:solidFill>
              </a:defRPr>
            </a:lvl1pPr>
            <a:lvl2pPr marL="0" indent="0">
              <a:spcBef>
                <a:spcPts val="0"/>
              </a:spcBef>
              <a:spcAft>
                <a:spcPts val="400"/>
              </a:spcAft>
              <a:buNone/>
              <a:defRPr sz="2600" b="1">
                <a:solidFill>
                  <a:schemeClr val="bg1"/>
                </a:solidFill>
              </a:defRPr>
            </a:lvl2pPr>
            <a:lvl3pPr marL="3175" indent="0">
              <a:spcBef>
                <a:spcPts val="0"/>
              </a:spcBef>
              <a:spcAft>
                <a:spcPts val="400"/>
              </a:spcAft>
              <a:buNone/>
              <a:defRPr sz="1200"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it-IT" noProof="0" dirty="0"/>
              <a:t>1</a:t>
            </a:r>
          </a:p>
          <a:p>
            <a:pPr lvl="1"/>
            <a:r>
              <a:rPr lang="it-IT" noProof="0" dirty="0"/>
              <a:t>Introduzione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>
            <p:custDataLst>
              <p:tags r:id="rId8"/>
            </p:custDataLst>
          </p:nvPr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76156"/>
          <a:stretch/>
        </p:blipFill>
        <p:spPr>
          <a:xfrm>
            <a:off x="389075" y="6352591"/>
            <a:ext cx="503233" cy="44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685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slideLayout" Target="../slideLayouts/slideLayout10.xml"/><Relationship Id="rId6" Type="http://schemas.openxmlformats.org/officeDocument/2006/relationships/theme" Target="../theme/theme2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9288" y="883490"/>
            <a:ext cx="7848600" cy="2769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288" y="1555752"/>
            <a:ext cx="7848600" cy="10695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Rectangle 8"/>
          <p:cNvSpPr/>
          <p:nvPr userDrawn="1"/>
        </p:nvSpPr>
        <p:spPr>
          <a:xfrm rot="16200000">
            <a:off x="5643000" y="3357000"/>
            <a:ext cx="6858000" cy="144000"/>
          </a:xfrm>
          <a:prstGeom prst="rect">
            <a:avLst/>
          </a:prstGeom>
          <a:solidFill>
            <a:srgbClr val="0065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sz="135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15357" y="6543680"/>
            <a:ext cx="357187" cy="17145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106B86-2C1D-4C37-AAEC-BECB664F03FD}" type="slidenum">
              <a:rPr lang="en-GB" sz="700" smtClean="0"/>
              <a:pPr/>
              <a:t>‹n.›</a:t>
            </a:fld>
            <a:endParaRPr lang="en-GB" sz="700" dirty="0"/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6268599" y="6543676"/>
            <a:ext cx="2229292" cy="17145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© 2018 Korn Ferry. All rights reserved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/>
        </p:blipFill>
        <p:spPr>
          <a:xfrm>
            <a:off x="360363" y="6326886"/>
            <a:ext cx="558222" cy="50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38969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4" r:id="rId1"/>
    <p:sldLayoutId id="2147484083" r:id="rId2"/>
    <p:sldLayoutId id="2147484168" r:id="rId3"/>
    <p:sldLayoutId id="2147484172" r:id="rId4"/>
    <p:sldLayoutId id="2147484173" r:id="rId5"/>
  </p:sldLayoutIdLst>
  <p:hf hd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15995" indent="-215995" algn="l" defTabSz="685783" rtl="0" eaLnBrk="1" latinLnBrk="0" hangingPunct="1">
        <a:lnSpc>
          <a:spcPct val="90000"/>
        </a:lnSpc>
        <a:spcBef>
          <a:spcPts val="600"/>
        </a:spcBef>
        <a:buClr>
          <a:srgbClr val="006550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1pPr>
      <a:lvl2pPr marL="431989" indent="-215995" algn="l" defTabSz="685783" rtl="0" eaLnBrk="1" latinLnBrk="0" hangingPunct="1">
        <a:lnSpc>
          <a:spcPct val="90000"/>
        </a:lnSpc>
        <a:spcBef>
          <a:spcPts val="600"/>
        </a:spcBef>
        <a:buClr>
          <a:srgbClr val="006550"/>
        </a:buClr>
        <a:buFont typeface="Arial" panose="020B0604020202020204" pitchFamily="34" charset="0"/>
        <a:buChar char="−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2pPr>
      <a:lvl3pPr marL="647984" indent="-215995" algn="l" defTabSz="685783" rtl="0" eaLnBrk="1" latinLnBrk="0" hangingPunct="1">
        <a:lnSpc>
          <a:spcPct val="90000"/>
        </a:lnSpc>
        <a:spcBef>
          <a:spcPts val="600"/>
        </a:spcBef>
        <a:buClr>
          <a:srgbClr val="006550"/>
        </a:buClr>
        <a:buFont typeface="Arial" panose="020B0604020202020204" pitchFamily="34" charset="0"/>
        <a:buChar char="−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3pPr>
      <a:lvl4pPr marL="863978" indent="-215995" algn="l" defTabSz="685783" rtl="0" eaLnBrk="1" latinLnBrk="0" hangingPunct="1">
        <a:lnSpc>
          <a:spcPct val="90000"/>
        </a:lnSpc>
        <a:spcBef>
          <a:spcPts val="600"/>
        </a:spcBef>
        <a:buClr>
          <a:srgbClr val="006550"/>
        </a:buClr>
        <a:buFont typeface="Arial" panose="020B0604020202020204" pitchFamily="34" charset="0"/>
        <a:buChar char="−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4pPr>
      <a:lvl5pPr marL="1079973" indent="-215995" algn="l" defTabSz="685783" rtl="0" eaLnBrk="1" latinLnBrk="0" hangingPunct="1">
        <a:lnSpc>
          <a:spcPct val="90000"/>
        </a:lnSpc>
        <a:spcBef>
          <a:spcPts val="600"/>
        </a:spcBef>
        <a:buClr>
          <a:srgbClr val="006550"/>
        </a:buClr>
        <a:buFont typeface="Arial" panose="020B0604020202020204" pitchFamily="34" charset="0"/>
        <a:buChar char="−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3" pos="397" userDrawn="1">
          <p15:clr>
            <a:srgbClr val="F26B43"/>
          </p15:clr>
        </p15:guide>
        <p15:guide id="4" pos="5363" userDrawn="1">
          <p15:clr>
            <a:srgbClr val="F26B43"/>
          </p15:clr>
        </p15:guide>
        <p15:guide id="5" orient="horz" pos="593" userDrawn="1">
          <p15:clr>
            <a:srgbClr val="F26B43"/>
          </p15:clr>
        </p15:guide>
        <p15:guide id="6" orient="horz" pos="800" userDrawn="1">
          <p15:clr>
            <a:srgbClr val="F26B43"/>
          </p15:clr>
        </p15:guide>
        <p15:guide id="7" orient="horz" pos="3842" userDrawn="1">
          <p15:clr>
            <a:srgbClr val="F26B43"/>
          </p15:clr>
        </p15:guide>
        <p15:guide id="8" orient="horz" pos="979" userDrawn="1">
          <p15:clr>
            <a:srgbClr val="F26B43"/>
          </p15:clr>
        </p15:guide>
        <p15:guide id="9" pos="2846" userDrawn="1">
          <p15:clr>
            <a:srgbClr val="F26B43"/>
          </p15:clr>
        </p15:guide>
        <p15:guide id="10" pos="291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9288" y="883490"/>
            <a:ext cx="7848600" cy="276999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288" y="1555752"/>
            <a:ext cx="7848600" cy="10695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Rectangle 8"/>
          <p:cNvSpPr/>
          <p:nvPr userDrawn="1"/>
        </p:nvSpPr>
        <p:spPr>
          <a:xfrm rot="16200000">
            <a:off x="5643000" y="3357000"/>
            <a:ext cx="6858000" cy="144000"/>
          </a:xfrm>
          <a:prstGeom prst="rect">
            <a:avLst/>
          </a:prstGeom>
          <a:solidFill>
            <a:srgbClr val="0065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sz="135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15357" y="6543680"/>
            <a:ext cx="357187" cy="17145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106B86-2C1D-4C37-AAEC-BECB664F03FD}" type="slidenum">
              <a:rPr lang="en-GB" sz="700" smtClean="0"/>
              <a:pPr/>
              <a:t>‹n.›</a:t>
            </a:fld>
            <a:endParaRPr lang="en-GB" sz="700" dirty="0"/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6235547" y="6543676"/>
            <a:ext cx="2262343" cy="17145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7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© 2018 Korn Ferry Hay Group. All rights reserved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/>
        </p:blipFill>
        <p:spPr>
          <a:xfrm>
            <a:off x="360363" y="6326886"/>
            <a:ext cx="558222" cy="5010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5E69EC0-512C-484C-86B1-C47398E10F6F}"/>
              </a:ext>
            </a:extLst>
          </p:cNvPr>
          <p:cNvSpPr txBox="1"/>
          <p:nvPr userDrawn="1"/>
        </p:nvSpPr>
        <p:spPr>
          <a:xfrm>
            <a:off x="6400800" y="6326886"/>
            <a:ext cx="2224546" cy="3882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3356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5" r:id="rId1"/>
    <p:sldLayoutId id="2147484176" r:id="rId2"/>
    <p:sldLayoutId id="2147484178" r:id="rId3"/>
    <p:sldLayoutId id="2147484179" r:id="rId4"/>
    <p:sldLayoutId id="2147484180" r:id="rId5"/>
  </p:sldLayoutIdLst>
  <p:hf hd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15995" indent="-215995" algn="l" defTabSz="685783" rtl="0" eaLnBrk="1" latinLnBrk="0" hangingPunct="1">
        <a:lnSpc>
          <a:spcPct val="90000"/>
        </a:lnSpc>
        <a:spcBef>
          <a:spcPts val="600"/>
        </a:spcBef>
        <a:buClr>
          <a:srgbClr val="006550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1pPr>
      <a:lvl2pPr marL="431989" indent="-215995" algn="l" defTabSz="685783" rtl="0" eaLnBrk="1" latinLnBrk="0" hangingPunct="1">
        <a:lnSpc>
          <a:spcPct val="90000"/>
        </a:lnSpc>
        <a:spcBef>
          <a:spcPts val="600"/>
        </a:spcBef>
        <a:buClr>
          <a:srgbClr val="006550"/>
        </a:buClr>
        <a:buFont typeface="Arial" panose="020B0604020202020204" pitchFamily="34" charset="0"/>
        <a:buChar char="−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2pPr>
      <a:lvl3pPr marL="647984" indent="-215995" algn="l" defTabSz="685783" rtl="0" eaLnBrk="1" latinLnBrk="0" hangingPunct="1">
        <a:lnSpc>
          <a:spcPct val="90000"/>
        </a:lnSpc>
        <a:spcBef>
          <a:spcPts val="600"/>
        </a:spcBef>
        <a:buClr>
          <a:srgbClr val="006550"/>
        </a:buClr>
        <a:buFont typeface="Arial" panose="020B0604020202020204" pitchFamily="34" charset="0"/>
        <a:buChar char="−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3pPr>
      <a:lvl4pPr marL="863978" indent="-215995" algn="l" defTabSz="685783" rtl="0" eaLnBrk="1" latinLnBrk="0" hangingPunct="1">
        <a:lnSpc>
          <a:spcPct val="90000"/>
        </a:lnSpc>
        <a:spcBef>
          <a:spcPts val="600"/>
        </a:spcBef>
        <a:buClr>
          <a:srgbClr val="006550"/>
        </a:buClr>
        <a:buFont typeface="Arial" panose="020B0604020202020204" pitchFamily="34" charset="0"/>
        <a:buChar char="−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4pPr>
      <a:lvl5pPr marL="1079973" indent="-215995" algn="l" defTabSz="685783" rtl="0" eaLnBrk="1" latinLnBrk="0" hangingPunct="1">
        <a:lnSpc>
          <a:spcPct val="90000"/>
        </a:lnSpc>
        <a:spcBef>
          <a:spcPts val="600"/>
        </a:spcBef>
        <a:buClr>
          <a:srgbClr val="006550"/>
        </a:buClr>
        <a:buFont typeface="Arial" panose="020B0604020202020204" pitchFamily="34" charset="0"/>
        <a:buChar char="−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3" pos="397">
          <p15:clr>
            <a:srgbClr val="F26B43"/>
          </p15:clr>
        </p15:guide>
        <p15:guide id="4" pos="5363">
          <p15:clr>
            <a:srgbClr val="F26B43"/>
          </p15:clr>
        </p15:guide>
        <p15:guide id="5" orient="horz" pos="593">
          <p15:clr>
            <a:srgbClr val="F26B43"/>
          </p15:clr>
        </p15:guide>
        <p15:guide id="6" orient="horz" pos="800">
          <p15:clr>
            <a:srgbClr val="F26B43"/>
          </p15:clr>
        </p15:guide>
        <p15:guide id="7" orient="horz" pos="3842">
          <p15:clr>
            <a:srgbClr val="F26B43"/>
          </p15:clr>
        </p15:guide>
        <p15:guide id="8" orient="horz" pos="979">
          <p15:clr>
            <a:srgbClr val="F26B43"/>
          </p15:clr>
        </p15:guide>
        <p15:guide id="9" pos="2846">
          <p15:clr>
            <a:srgbClr val="F26B43"/>
          </p15:clr>
        </p15:guide>
        <p15:guide id="10" pos="291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4" Type="http://schemas.openxmlformats.org/officeDocument/2006/relationships/tags" Target="../tags/tag22.xml"/><Relationship Id="rId5" Type="http://schemas.openxmlformats.org/officeDocument/2006/relationships/slideLayout" Target="../slideLayouts/slideLayout5.xml"/><Relationship Id="rId6" Type="http://schemas.openxmlformats.org/officeDocument/2006/relationships/notesSlide" Target="../notesSlides/notesSlide1.xml"/><Relationship Id="rId7" Type="http://schemas.openxmlformats.org/officeDocument/2006/relationships/oleObject" Target="../embeddings/oleObject3.bin"/><Relationship Id="rId1" Type="http://schemas.openxmlformats.org/officeDocument/2006/relationships/vmlDrawing" Target="../drawings/vmlDrawing3.vml"/><Relationship Id="rId2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/>
          </p:cNvGraphicFramePr>
          <p:nvPr>
            <p:custDataLst>
              <p:tags r:id="rId2"/>
            </p:custDataLst>
            <p:extLst/>
          </p:nvPr>
        </p:nvGraphicFramePr>
        <p:xfrm>
          <a:off x="2" y="2"/>
          <a:ext cx="158751" cy="211667"/>
        </p:xfrm>
        <a:graphic>
          <a:graphicData uri="http://schemas.openxmlformats.org/presentationml/2006/ole">
            <p:oleObj spid="_x0000_s170104" name="think-cell Slide" r:id="rId7" imgW="6350000" imgH="6350000" progId="">
              <p:embed/>
            </p:oleObj>
          </a:graphicData>
        </a:graphic>
      </p:graphicFrame>
      <p:sp>
        <p:nvSpPr>
          <p:cNvPr id="7" name="Title 6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799538" y="2151540"/>
            <a:ext cx="3390497" cy="1163395"/>
          </a:xfrm>
        </p:spPr>
        <p:txBody>
          <a:bodyPr/>
          <a:lstStyle/>
          <a:p>
            <a:r>
              <a:rPr lang="it-IT" i="1" dirty="0"/>
              <a:t>Agenzia delle Entrate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>Graduazione delle Posizioni Organizzative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it-IT" dirty="0"/>
              <a:t>24 Luglio </a:t>
            </a:r>
            <a:r>
              <a:rPr lang="en-NZ" dirty="0"/>
              <a:t>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80436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SCOPO DELLE ATTIVITA’ E PROCESSO DI LAVORO SEGUITO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E73FA33-74BC-4045-BA4C-EFB15BBD0E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6473" y="1406546"/>
            <a:ext cx="7969827" cy="4536114"/>
          </a:xfrm>
        </p:spPr>
        <p:txBody>
          <a:bodyPr/>
          <a:lstStyle/>
          <a:p>
            <a:pPr marL="0" indent="0">
              <a:lnSpc>
                <a:spcPts val="1900"/>
              </a:lnSpc>
              <a:buNone/>
            </a:pPr>
            <a:r>
              <a:rPr lang="it-IT" dirty="0">
                <a:latin typeface="+mj-lt"/>
              </a:rPr>
              <a:t>Il processo di graduazione delle posizioni organizzative ha coinvolto un </a:t>
            </a:r>
            <a:r>
              <a:rPr lang="it-IT" b="1" dirty="0">
                <a:latin typeface="+mj-lt"/>
              </a:rPr>
              <a:t>team di lavoro integrato </a:t>
            </a:r>
            <a:r>
              <a:rPr lang="it-IT" dirty="0">
                <a:latin typeface="+mj-lt"/>
              </a:rPr>
              <a:t>composto dai rappresentati della Direzione Centrale Risorse Umane e Organizzazione dell’ Agenzia delle Entrate e dai consulenti della società Korn Ferry, con l’obiettivo di integrare le esperienze e la profonda conoscenza del contesto dell’Agenzia con un expertise consolidata nel mondo dello sviluppo organizzativo</a:t>
            </a:r>
            <a:r>
              <a:rPr lang="it-IT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dirty="0">
                <a:latin typeface="+mj-lt"/>
              </a:rPr>
              <a:t>Il processo di graduazione delle posizioni organizzative è stato articolato in diverse </a:t>
            </a:r>
            <a:r>
              <a:rPr lang="it-IT" b="1" dirty="0">
                <a:latin typeface="+mj-lt"/>
              </a:rPr>
              <a:t>fasi</a:t>
            </a:r>
            <a:r>
              <a:rPr lang="it-IT" dirty="0">
                <a:latin typeface="+mj-lt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+mj-lt"/>
              </a:rPr>
              <a:t>Analisi dei documenti organizzativi (organigrammi, manuale organizzativo,...) 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+mj-lt"/>
              </a:rPr>
              <a:t>Raccolta di informazioni attraverso le interviste ai Direttori di Divisione e ad alcuni Direttori Centrali e attraverso gli incontri con i Direttori Regionali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+mj-lt"/>
              </a:rPr>
              <a:t>Elaborazione delle prime ipotesi di classificazione delle Posizioni Organizzative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+mj-lt"/>
              </a:rPr>
              <a:t>Condivisione nell’ambito del gruppo di lavoro</a:t>
            </a:r>
          </a:p>
          <a:p>
            <a:pPr>
              <a:lnSpc>
                <a:spcPct val="150000"/>
              </a:lnSpc>
            </a:pPr>
            <a:r>
              <a:rPr lang="it-IT" dirty="0">
                <a:latin typeface="+mj-lt"/>
              </a:rPr>
              <a:t>Validazione con il Direttore dell’Agenzia e con il Direttore Centrale Risorse Umane e Organizzazione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76311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METODO KF HAY GROUP</a:t>
            </a:r>
          </a:p>
        </p:txBody>
      </p:sp>
      <p:sp>
        <p:nvSpPr>
          <p:cNvPr id="32" name="Content Placeholder 4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65793B56-7BB2-4728-94FE-70DB5C7C662D}"/>
              </a:ext>
            </a:extLst>
          </p:cNvPr>
          <p:cNvSpPr txBox="1">
            <a:spLocks/>
          </p:cNvSpPr>
          <p:nvPr/>
        </p:nvSpPr>
        <p:spPr>
          <a:xfrm>
            <a:off x="298367" y="1317742"/>
            <a:ext cx="8170621" cy="1060912"/>
          </a:xfrm>
          <a:prstGeom prst="rect">
            <a:avLst/>
          </a:prstGeom>
        </p:spPr>
        <p:txBody>
          <a:bodyPr/>
          <a:lstStyle>
            <a:lvl1pPr marL="216000" indent="-216000" algn="l" defTabSz="685800" rtl="0" eaLnBrk="1" latinLnBrk="0" hangingPunct="1">
              <a:lnSpc>
                <a:spcPct val="90000"/>
              </a:lnSpc>
              <a:spcBef>
                <a:spcPts val="600"/>
              </a:spcBef>
              <a:buClr>
                <a:srgbClr val="006550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32000" indent="-216000" algn="l" defTabSz="685800" rtl="0" eaLnBrk="1" latinLnBrk="0" hangingPunct="1">
              <a:lnSpc>
                <a:spcPct val="90000"/>
              </a:lnSpc>
              <a:spcBef>
                <a:spcPts val="600"/>
              </a:spcBef>
              <a:buClr>
                <a:srgbClr val="006550"/>
              </a:buClr>
              <a:buFont typeface="Arial" panose="020B0604020202020204" pitchFamily="34" charset="0"/>
              <a:buChar char="−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648000" indent="-216000" algn="l" defTabSz="685800" rtl="0" eaLnBrk="1" latinLnBrk="0" hangingPunct="1">
              <a:lnSpc>
                <a:spcPct val="90000"/>
              </a:lnSpc>
              <a:spcBef>
                <a:spcPts val="600"/>
              </a:spcBef>
              <a:buClr>
                <a:srgbClr val="006550"/>
              </a:buClr>
              <a:buFont typeface="Arial" panose="020B0604020202020204" pitchFamily="34" charset="0"/>
              <a:buChar char="−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864000" indent="-216000" algn="l" defTabSz="685800" rtl="0" eaLnBrk="1" latinLnBrk="0" hangingPunct="1">
              <a:lnSpc>
                <a:spcPct val="90000"/>
              </a:lnSpc>
              <a:spcBef>
                <a:spcPts val="600"/>
              </a:spcBef>
              <a:buClr>
                <a:srgbClr val="006550"/>
              </a:buClr>
              <a:buFont typeface="Arial" panose="020B0604020202020204" pitchFamily="34" charset="0"/>
              <a:buChar char="−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1080000" indent="-216000" algn="l" defTabSz="685800" rtl="0" eaLnBrk="1" latinLnBrk="0" hangingPunct="1">
              <a:lnSpc>
                <a:spcPct val="90000"/>
              </a:lnSpc>
              <a:spcBef>
                <a:spcPts val="600"/>
              </a:spcBef>
              <a:buClr>
                <a:srgbClr val="006550"/>
              </a:buClr>
              <a:buFont typeface="Arial" panose="020B0604020202020204" pitchFamily="34" charset="0"/>
              <a:buChar char="−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0" fontAlgn="base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2"/>
              </a:buClr>
              <a:buSzPct val="75000"/>
              <a:buNone/>
            </a:pPr>
            <a:r>
              <a:rPr lang="it-IT" dirty="0">
                <a:latin typeface="+mj-lt"/>
              </a:rPr>
              <a:t>Il metodo Hay Group di </a:t>
            </a:r>
            <a:r>
              <a:rPr lang="it-IT" b="1" dirty="0">
                <a:latin typeface="+mj-lt"/>
              </a:rPr>
              <a:t>valutazione delle posizioni organizzative </a:t>
            </a:r>
            <a:r>
              <a:rPr lang="it-IT" dirty="0">
                <a:latin typeface="+mj-lt"/>
              </a:rPr>
              <a:t>si basa sull’</a:t>
            </a:r>
            <a:r>
              <a:rPr lang="it-IT" b="1" dirty="0">
                <a:latin typeface="+mj-lt"/>
              </a:rPr>
              <a:t>analisi di 3 fattori </a:t>
            </a:r>
            <a:r>
              <a:rPr lang="it-IT" dirty="0">
                <a:latin typeface="+mj-lt"/>
              </a:rPr>
              <a:t>(articolati in 8 elementi di valutazione) che consentono di determinare la </a:t>
            </a:r>
            <a:r>
              <a:rPr lang="it-IT" b="1" dirty="0">
                <a:latin typeface="+mj-lt"/>
              </a:rPr>
              <a:t>complessità dei ruoli</a:t>
            </a:r>
            <a:r>
              <a:rPr lang="it-IT" dirty="0">
                <a:latin typeface="+mj-lt"/>
              </a:rPr>
              <a:t>. Ciò si sintetizza in un </a:t>
            </a:r>
            <a:r>
              <a:rPr lang="it-IT" b="1" dirty="0">
                <a:latin typeface="+mj-lt"/>
              </a:rPr>
              <a:t>valore</a:t>
            </a:r>
            <a:r>
              <a:rPr lang="it-IT" dirty="0">
                <a:latin typeface="+mj-lt"/>
              </a:rPr>
              <a:t> che viene attribuito a ciascun ruolo analizzato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1C6EB75-CD4C-4106-BDD8-FF3B60E0FB13}"/>
              </a:ext>
            </a:extLst>
          </p:cNvPr>
          <p:cNvGrpSpPr/>
          <p:nvPr/>
        </p:nvGrpSpPr>
        <p:grpSpPr>
          <a:xfrm>
            <a:off x="436865" y="2383866"/>
            <a:ext cx="8270270" cy="3716546"/>
            <a:chOff x="227618" y="2480851"/>
            <a:chExt cx="8270270" cy="3716546"/>
          </a:xfrm>
        </p:grpSpPr>
        <p:sp>
          <p:nvSpPr>
            <p:cNvPr id="18" name="Rettangolo 27"/>
            <p:cNvSpPr/>
            <p:nvPr/>
          </p:nvSpPr>
          <p:spPr>
            <a:xfrm>
              <a:off x="227618" y="2480851"/>
              <a:ext cx="1578526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t-IT" sz="1600" b="1" dirty="0">
                  <a:solidFill>
                    <a:schemeClr val="accent1"/>
                  </a:solidFill>
                </a:rPr>
                <a:t>Fattori</a:t>
              </a:r>
              <a:endParaRPr lang="it-IT" sz="1600" dirty="0">
                <a:solidFill>
                  <a:schemeClr val="accent1"/>
                </a:solidFill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01072251-CD21-4BA4-B2C7-EE29E24C1727}"/>
                </a:ext>
              </a:extLst>
            </p:cNvPr>
            <p:cNvGrpSpPr/>
            <p:nvPr/>
          </p:nvGrpSpPr>
          <p:grpSpPr>
            <a:xfrm>
              <a:off x="227618" y="2481943"/>
              <a:ext cx="8270270" cy="3715454"/>
              <a:chOff x="227618" y="2481943"/>
              <a:chExt cx="8570018" cy="3715454"/>
            </a:xfrm>
          </p:grpSpPr>
          <p:sp>
            <p:nvSpPr>
              <p:cNvPr id="19" name="Rettangolo 28"/>
              <p:cNvSpPr/>
              <p:nvPr/>
            </p:nvSpPr>
            <p:spPr>
              <a:xfrm>
                <a:off x="3781093" y="2481943"/>
                <a:ext cx="127951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600" b="1" dirty="0">
                    <a:solidFill>
                      <a:schemeClr val="accent1"/>
                    </a:solidFill>
                  </a:rPr>
                  <a:t>Definizione</a:t>
                </a:r>
                <a:endParaRPr lang="it-IT" sz="1600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F7736626-CA20-484D-AD83-A8B8E1E38707}"/>
                  </a:ext>
                </a:extLst>
              </p:cNvPr>
              <p:cNvSpPr/>
              <p:nvPr/>
            </p:nvSpPr>
            <p:spPr>
              <a:xfrm>
                <a:off x="227618" y="2923786"/>
                <a:ext cx="1541279" cy="896620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sz="1400" b="1" dirty="0">
                    <a:solidFill>
                      <a:schemeClr val="bg1"/>
                    </a:solidFill>
                  </a:rPr>
                  <a:t>COMPETENZA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AE2FE904-C2EA-408C-9859-D4E64319123F}"/>
                  </a:ext>
                </a:extLst>
              </p:cNvPr>
              <p:cNvSpPr/>
              <p:nvPr/>
            </p:nvSpPr>
            <p:spPr>
              <a:xfrm>
                <a:off x="2040269" y="2923786"/>
                <a:ext cx="4680561" cy="89662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sz="1200" dirty="0">
                    <a:solidFill>
                      <a:schemeClr val="tx1">
                        <a:lumMod val="50000"/>
                      </a:schemeClr>
                    </a:solidFill>
                  </a:rPr>
                  <a:t>Misura qualunque tipo di conoscenza/competenza rilevante, capacità manageriale ed esperienza, comunque acquisita, necessaria a garantire una performance accettabile in una data posizione organizzativa</a:t>
                </a:r>
                <a:endParaRPr lang="it-IT" sz="1600" dirty="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D16803D9-347E-4C10-9484-6D0E1343BE05}"/>
                  </a:ext>
                </a:extLst>
              </p:cNvPr>
              <p:cNvSpPr/>
              <p:nvPr/>
            </p:nvSpPr>
            <p:spPr>
              <a:xfrm>
                <a:off x="227618" y="4112282"/>
                <a:ext cx="1541279" cy="896620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sz="1400" b="1" dirty="0">
                    <a:solidFill>
                      <a:schemeClr val="bg1"/>
                    </a:solidFill>
                  </a:rPr>
                  <a:t>PROBLEM SOLVING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8D15D268-26B8-4656-98DB-0ECFDEB701FC}"/>
                  </a:ext>
                </a:extLst>
              </p:cNvPr>
              <p:cNvSpPr/>
              <p:nvPr/>
            </p:nvSpPr>
            <p:spPr>
              <a:xfrm>
                <a:off x="227618" y="5308393"/>
                <a:ext cx="1541279" cy="889004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sz="1400" b="1" dirty="0">
                    <a:solidFill>
                      <a:schemeClr val="bg1"/>
                    </a:solidFill>
                  </a:rPr>
                  <a:t>FINALITA’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FDD3EB38-56E1-4E5D-ACBA-5961F7BF47BA}"/>
                  </a:ext>
                </a:extLst>
              </p:cNvPr>
              <p:cNvSpPr/>
              <p:nvPr/>
            </p:nvSpPr>
            <p:spPr>
              <a:xfrm>
                <a:off x="2040268" y="4112282"/>
                <a:ext cx="4680561" cy="89662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sz="1200" dirty="0">
                    <a:solidFill>
                      <a:schemeClr val="tx1">
                        <a:lumMod val="50000"/>
                      </a:schemeClr>
                    </a:solidFill>
                  </a:rPr>
                  <a:t>Misura quantità e natura del pensiero richieste dalla posizione sotto forma di analisi, ragionamento, valutazione, creatività, giudizio, sviluppo di ipotesi, deduzione, innovazione e conclusioni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26FAAD94-B717-4150-BBC6-40EB612BB5B3}"/>
                  </a:ext>
                </a:extLst>
              </p:cNvPr>
              <p:cNvSpPr/>
              <p:nvPr/>
            </p:nvSpPr>
            <p:spPr>
              <a:xfrm>
                <a:off x="2040269" y="5300777"/>
                <a:ext cx="4680561" cy="89662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it-IT" sz="1200" dirty="0">
                    <a:solidFill>
                      <a:schemeClr val="tx1">
                        <a:lumMod val="50000"/>
                      </a:schemeClr>
                    </a:solidFill>
                  </a:rPr>
                  <a:t>Misura la responsabilità delle azioni e le conseguenze delle stesse nonché l’effetto della posizione sui risultati finali dell’organizzazione</a:t>
                </a:r>
              </a:p>
            </p:txBody>
          </p:sp>
          <p:sp>
            <p:nvSpPr>
              <p:cNvPr id="41" name="Right Brace 40">
                <a:extLst>
                  <a:ext uri="{FF2B5EF4-FFF2-40B4-BE49-F238E27FC236}">
  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726F7814-1671-46F4-8B24-210679D50D1E}"/>
                  </a:ext>
                </a:extLst>
              </p:cNvPr>
              <p:cNvSpPr/>
              <p:nvPr/>
            </p:nvSpPr>
            <p:spPr>
              <a:xfrm>
                <a:off x="6819598" y="2923785"/>
                <a:ext cx="527258" cy="3273611"/>
              </a:xfrm>
              <a:prstGeom prst="rightBrac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p="http://schemas.openxmlformats.org/presentationml/2006/main" xmlns:r="http://schemas.openxmlformats.org/officeDocument/2006/relationships" xmlns:a="http://schemas.openxmlformats.org/drawingml/2006/main" id="{951686FD-DDF7-41C1-A145-3CC48386540B}"/>
                  </a:ext>
                </a:extLst>
              </p:cNvPr>
              <p:cNvSpPr/>
              <p:nvPr/>
            </p:nvSpPr>
            <p:spPr>
              <a:xfrm>
                <a:off x="7445624" y="2923785"/>
                <a:ext cx="1352012" cy="327361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t-IT" sz="1400" b="1" dirty="0">
                    <a:solidFill>
                      <a:srgbClr val="C00000"/>
                    </a:solidFill>
                  </a:rPr>
                  <a:t>GRADE HAY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96132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DETERMINAZIONE DELLE FASCE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93964" y="1578171"/>
            <a:ext cx="8415622" cy="3374193"/>
          </a:xfrm>
        </p:spPr>
        <p:txBody>
          <a:bodyPr/>
          <a:lstStyle/>
          <a:p>
            <a:pPr marL="179388" lvl="1" indent="0">
              <a:lnSpc>
                <a:spcPts val="1900"/>
              </a:lnSpc>
              <a:spcBef>
                <a:spcPct val="0"/>
              </a:spcBef>
              <a:buClr>
                <a:schemeClr val="tx2"/>
              </a:buClr>
              <a:buNone/>
            </a:pPr>
            <a:r>
              <a:rPr lang="it-IT" altLang="it-IT" sz="1400" dirty="0">
                <a:latin typeface="+mj-lt"/>
              </a:rPr>
              <a:t>Le </a:t>
            </a:r>
            <a:r>
              <a:rPr lang="it-IT" altLang="it-IT" sz="1400" b="1" dirty="0">
                <a:latin typeface="+mj-lt"/>
              </a:rPr>
              <a:t>posizioni organizzative </a:t>
            </a:r>
            <a:r>
              <a:rPr lang="it-IT" altLang="it-IT" sz="1400" dirty="0">
                <a:latin typeface="+mj-lt"/>
              </a:rPr>
              <a:t>sono state articolate in </a:t>
            </a:r>
            <a:r>
              <a:rPr lang="it-IT" altLang="it-IT" sz="1400" b="1" dirty="0">
                <a:latin typeface="+mj-lt"/>
              </a:rPr>
              <a:t>quattro fasce </a:t>
            </a:r>
            <a:r>
              <a:rPr lang="it-IT" altLang="it-IT" sz="1400" dirty="0">
                <a:latin typeface="+mj-lt"/>
              </a:rPr>
              <a:t>che rappresentano il livello di complessità affrontato dalla posizione stessa.</a:t>
            </a:r>
          </a:p>
          <a:p>
            <a:pPr marL="179388" lvl="1" indent="0">
              <a:lnSpc>
                <a:spcPts val="1900"/>
              </a:lnSpc>
              <a:spcBef>
                <a:spcPct val="0"/>
              </a:spcBef>
              <a:buClr>
                <a:schemeClr val="tx2"/>
              </a:buClr>
              <a:buNone/>
            </a:pPr>
            <a:r>
              <a:rPr lang="it-IT" altLang="it-IT" sz="1400" dirty="0">
                <a:latin typeface="+mj-lt"/>
              </a:rPr>
              <a:t>Tale complessità può essere determinata da diversi elementi quali, ad esempio:</a:t>
            </a:r>
          </a:p>
          <a:p>
            <a:pPr marL="263525" lvl="1" indent="-47625">
              <a:lnSpc>
                <a:spcPct val="110000"/>
              </a:lnSpc>
              <a:spcBef>
                <a:spcPct val="0"/>
              </a:spcBef>
              <a:buClr>
                <a:schemeClr val="tx2"/>
              </a:buClr>
              <a:buNone/>
            </a:pPr>
            <a:endParaRPr lang="it-IT" altLang="it-IT" sz="1400" dirty="0">
              <a:latin typeface="+mj-lt"/>
            </a:endParaRPr>
          </a:p>
          <a:p>
            <a:pPr marL="501650" lvl="1" indent="-285750">
              <a:lnSpc>
                <a:spcPct val="150000"/>
              </a:lnSpc>
              <a:spcBef>
                <a:spcPct val="0"/>
              </a:spcBef>
              <a:buClr>
                <a:srgbClr val="00634F"/>
              </a:buClr>
              <a:buFont typeface="Wingdings" panose="05000000000000000000" pitchFamily="2" charset="2"/>
              <a:buChar char="§"/>
            </a:pPr>
            <a:r>
              <a:rPr lang="it-IT" altLang="it-IT" sz="1400" dirty="0">
                <a:latin typeface="+mj-lt"/>
              </a:rPr>
              <a:t>L’eterogeneità delle attività coordinate</a:t>
            </a:r>
          </a:p>
          <a:p>
            <a:pPr marL="501650" lvl="1" indent="-285750">
              <a:lnSpc>
                <a:spcPct val="150000"/>
              </a:lnSpc>
              <a:spcBef>
                <a:spcPct val="0"/>
              </a:spcBef>
              <a:buClr>
                <a:srgbClr val="00634F"/>
              </a:buClr>
              <a:buFont typeface="Wingdings" panose="05000000000000000000" pitchFamily="2" charset="2"/>
              <a:buChar char="§"/>
            </a:pPr>
            <a:r>
              <a:rPr lang="it-IT" altLang="it-IT" sz="1400" dirty="0">
                <a:latin typeface="+mj-lt"/>
              </a:rPr>
              <a:t>Il livello di specialismo necessario </a:t>
            </a:r>
          </a:p>
          <a:p>
            <a:pPr marL="501650" lvl="1" indent="-285750">
              <a:lnSpc>
                <a:spcPct val="150000"/>
              </a:lnSpc>
              <a:spcBef>
                <a:spcPct val="0"/>
              </a:spcBef>
              <a:buClr>
                <a:srgbClr val="00634F"/>
              </a:buClr>
              <a:buFont typeface="Wingdings" panose="05000000000000000000" pitchFamily="2" charset="2"/>
              <a:buChar char="§"/>
            </a:pPr>
            <a:r>
              <a:rPr lang="it-IT" altLang="it-IT" sz="1400" dirty="0">
                <a:latin typeface="+mj-lt"/>
              </a:rPr>
              <a:t>I volumi di attività gestite e/o la numerosità di altre unità coordinate</a:t>
            </a:r>
          </a:p>
          <a:p>
            <a:pPr marL="501650" lvl="1" indent="-285750">
              <a:lnSpc>
                <a:spcPct val="150000"/>
              </a:lnSpc>
              <a:spcBef>
                <a:spcPct val="0"/>
              </a:spcBef>
              <a:buClr>
                <a:srgbClr val="00634F"/>
              </a:buClr>
              <a:buFont typeface="Wingdings" panose="05000000000000000000" pitchFamily="2" charset="2"/>
              <a:buChar char="§"/>
            </a:pPr>
            <a:r>
              <a:rPr lang="it-IT" altLang="it-IT" sz="1400" dirty="0">
                <a:latin typeface="+mj-lt"/>
              </a:rPr>
              <a:t>Il grado di autonomia nella ricerca di soluzioni </a:t>
            </a:r>
          </a:p>
          <a:p>
            <a:pPr marL="501650" lvl="1" indent="-285750">
              <a:lnSpc>
                <a:spcPct val="150000"/>
              </a:lnSpc>
              <a:spcBef>
                <a:spcPct val="0"/>
              </a:spcBef>
              <a:buClr>
                <a:srgbClr val="00634F"/>
              </a:buClr>
              <a:buFont typeface="Wingdings" panose="05000000000000000000" pitchFamily="2" charset="2"/>
              <a:buChar char="§"/>
            </a:pPr>
            <a:r>
              <a:rPr lang="it-IT" altLang="it-IT" sz="1400" dirty="0">
                <a:latin typeface="+mj-lt"/>
              </a:rPr>
              <a:t>L’impatto sul risultato complessivo </a:t>
            </a:r>
          </a:p>
          <a:p>
            <a:pPr marL="501650" lvl="1" indent="-285750">
              <a:lnSpc>
                <a:spcPct val="150000"/>
              </a:lnSpc>
              <a:spcBef>
                <a:spcPct val="0"/>
              </a:spcBef>
              <a:buClr>
                <a:srgbClr val="00634F"/>
              </a:buClr>
              <a:buFont typeface="Wingdings" panose="05000000000000000000" pitchFamily="2" charset="2"/>
              <a:buChar char="§"/>
            </a:pPr>
            <a:endParaRPr lang="it-IT" altLang="it-IT" sz="1400" dirty="0">
              <a:latin typeface="+mj-lt"/>
            </a:endParaRPr>
          </a:p>
          <a:p>
            <a:pPr marL="215900" lvl="1" indent="0">
              <a:lnSpc>
                <a:spcPts val="1900"/>
              </a:lnSpc>
              <a:spcBef>
                <a:spcPct val="0"/>
              </a:spcBef>
              <a:buClr>
                <a:srgbClr val="00634F"/>
              </a:buClr>
              <a:buNone/>
            </a:pPr>
            <a:r>
              <a:rPr lang="it-IT" altLang="it-IT" sz="1400" dirty="0">
                <a:latin typeface="+mj-lt"/>
              </a:rPr>
              <a:t>La diversa combinazione di tali fattori può determinare la collocazione di ruoli anche molto diversi tra loro nella medesima fascia che rappresenta, appunto, il livello di complessità affrontata dalla posizione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62885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682608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UNDODONOTDELETE" val="197"/>
</p:tagLst>
</file>

<file path=ppt/tags/tag1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pGD6RYtitGkaPwkXtTPhlyQ"/>
</p:tagLst>
</file>

<file path=ppt/tags/tag1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pBIja.pdqeUWKL3TwozyMcQ"/>
</p:tagLst>
</file>

<file path=ppt/tags/tag1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pWhrxiPE29kmuRU9V8b6ySA"/>
</p:tagLst>
</file>

<file path=ppt/tags/tag1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p686SlsKvmkm1mhHzASiQwg"/>
</p:tagLst>
</file>

<file path=ppt/tags/tag1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pJsDa8OcNCUGHBPBGiPKfkw"/>
</p:tagLst>
</file>

<file path=ppt/tags/tag1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pbkXAwHr9k0mjcxMnaKsf8w"/>
</p:tagLst>
</file>

<file path=ppt/tags/tag1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poQ2dGZpVoEO4K2UhtZTUnw"/>
</p:tagLst>
</file>

<file path=ppt/tags/tag1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pzTl3mC_L0EiWniWWydVHnA"/>
</p:tagLst>
</file>

<file path=ppt/tags/tag1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pGbbfY0UG3kCwEC6sFokxNg"/>
</p:tagLst>
</file>

<file path=ppt/tags/tag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pgqXdjP0mT0iApXCqx5IWQQ"/>
</p:tagLst>
</file>

<file path=ppt/tags/tag2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pCJ3PCCkkx0a9Oh_1JQwNOQ"/>
</p:tagLst>
</file>

<file path=ppt/tags/tag2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pWvwOZ82GPEqNJoU1OhKlVw"/>
</p:tagLst>
</file>

<file path=ppt/tags/tag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paooVHabup0mPNPZ.oP7N_A"/>
</p:tagLst>
</file>

<file path=ppt/tags/tag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pRbXP4Luu3EuvRLSD7zUIpA"/>
</p:tagLst>
</file>

<file path=ppt/tags/tag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pXC_2ANNv40qI8dHqSft0ew"/>
</p:tagLst>
</file>

<file path=ppt/tags/tag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pC6BxOFESgkakL9x9Olp2UA"/>
</p:tagLst>
</file>

<file path=ppt/tags/tag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pKvCM1zp.T0GGPZZFh7SreA"/>
</p:tagLst>
</file>

<file path=ppt/tags/tag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pIwRLpA8wNkS7JPtnFTI7Ow"/>
</p:tagLst>
</file>

<file path=ppt/theme/theme1.xml><?xml version="1.0" encoding="utf-8"?>
<a:theme xmlns:a="http://schemas.openxmlformats.org/drawingml/2006/main" name="Korn Ferry 4:3 template">
  <a:themeElements>
    <a:clrScheme name="Custom 3">
      <a:dk1>
        <a:sysClr val="windowText" lastClr="000000"/>
      </a:dk1>
      <a:lt1>
        <a:sysClr val="window" lastClr="FFFFFF"/>
      </a:lt1>
      <a:dk2>
        <a:srgbClr val="77BC1F"/>
      </a:dk2>
      <a:lt2>
        <a:srgbClr val="C4D600"/>
      </a:lt2>
      <a:accent1>
        <a:srgbClr val="006550"/>
      </a:accent1>
      <a:accent2>
        <a:srgbClr val="006550"/>
      </a:accent2>
      <a:accent3>
        <a:srgbClr val="920A7A"/>
      </a:accent3>
      <a:accent4>
        <a:srgbClr val="00ADBB"/>
      </a:accent4>
      <a:accent5>
        <a:srgbClr val="77BC1F"/>
      </a:accent5>
      <a:accent6>
        <a:srgbClr val="FF8300"/>
      </a:accent6>
      <a:hlink>
        <a:srgbClr val="D40A1C"/>
      </a:hlink>
      <a:folHlink>
        <a:srgbClr val="73131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Corporate Green">
      <a:srgbClr val="00634F"/>
    </a:custClr>
    <a:custClr name="Secondary Green">
      <a:srgbClr val="C3D500"/>
    </a:custClr>
    <a:custClr name="Blue 1">
      <a:srgbClr val="002C5C"/>
    </a:custClr>
    <a:custClr name="Blue 2">
      <a:srgbClr val="00173B"/>
    </a:custClr>
    <a:custClr name="Blue 3">
      <a:srgbClr val="007DA4"/>
    </a:custClr>
    <a:custClr name="Blue 4">
      <a:srgbClr val="005971"/>
    </a:custClr>
    <a:custClr name="Blue 5">
      <a:srgbClr val="00ADBB"/>
    </a:custClr>
    <a:custClr name="Blue 6">
      <a:srgbClr val="008B96"/>
    </a:custClr>
    <a:custClr name="Green 1">
      <a:srgbClr val="82BB27"/>
    </a:custClr>
    <a:custClr name="Green 2">
      <a:srgbClr val="568F2F"/>
    </a:custClr>
    <a:custClr name="Purple 1">
      <a:srgbClr val="920A7A"/>
    </a:custClr>
    <a:custClr name="Purple 2">
      <a:srgbClr val="750060"/>
    </a:custClr>
    <a:custClr name="Red 1">
      <a:srgbClr val="D40A1C"/>
    </a:custClr>
    <a:custClr name="Red 2">
      <a:srgbClr val="971310"/>
    </a:custClr>
    <a:custClr name="Orange 1">
      <a:srgbClr val="FF8300"/>
    </a:custClr>
    <a:custClr name="Orange 2">
      <a:srgbClr val="CA6B18"/>
    </a:custClr>
    <a:custClr name="Yellow 1">
      <a:srgbClr val="FFCD00"/>
    </a:custClr>
    <a:custClr name="Yellow 2">
      <a:srgbClr val="DDB307"/>
    </a:custClr>
    <a:custClr name="Gray 1">
      <a:srgbClr val="DAD8D6"/>
    </a:custClr>
    <a:custClr name="Gray 2">
      <a:srgbClr val="919191"/>
    </a:custClr>
  </a:custClrLst>
  <a:extLst>
    <a:ext uri="{05A4C25C-085E-4340-85A3-A5531E510DB2}">
      <thm15:themeFamily xmlns="" xmlns:thm15="http://schemas.microsoft.com/office/thememl/2012/main" xmlns:a="http://schemas.openxmlformats.org/drawingml/2006/main" name="Presentation2" id="{3AE889C5-D0C3-4A30-A3FA-A039343E8809}" vid="{CAF12198-7E43-4851-B73A-EA6B0D77633B}"/>
    </a:ext>
  </a:extLst>
</a:theme>
</file>

<file path=ppt/theme/theme2.xml><?xml version="1.0" encoding="utf-8"?>
<a:theme xmlns:a="http://schemas.openxmlformats.org/drawingml/2006/main" name="1_Korn Ferry 4:3 template">
  <a:themeElements>
    <a:clrScheme name="Custom 3">
      <a:dk1>
        <a:sysClr val="windowText" lastClr="000000"/>
      </a:dk1>
      <a:lt1>
        <a:sysClr val="window" lastClr="FFFFFF"/>
      </a:lt1>
      <a:dk2>
        <a:srgbClr val="77BC1F"/>
      </a:dk2>
      <a:lt2>
        <a:srgbClr val="C4D600"/>
      </a:lt2>
      <a:accent1>
        <a:srgbClr val="006550"/>
      </a:accent1>
      <a:accent2>
        <a:srgbClr val="006550"/>
      </a:accent2>
      <a:accent3>
        <a:srgbClr val="920A7A"/>
      </a:accent3>
      <a:accent4>
        <a:srgbClr val="00ADBB"/>
      </a:accent4>
      <a:accent5>
        <a:srgbClr val="77BC1F"/>
      </a:accent5>
      <a:accent6>
        <a:srgbClr val="FF8300"/>
      </a:accent6>
      <a:hlink>
        <a:srgbClr val="D40A1C"/>
      </a:hlink>
      <a:folHlink>
        <a:srgbClr val="73131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Corporate Green">
      <a:srgbClr val="00634F"/>
    </a:custClr>
    <a:custClr name="Secondary Green">
      <a:srgbClr val="C3D500"/>
    </a:custClr>
    <a:custClr name="Blue 1">
      <a:srgbClr val="002C5C"/>
    </a:custClr>
    <a:custClr name="Blue 2">
      <a:srgbClr val="00173B"/>
    </a:custClr>
    <a:custClr name="Blue 3">
      <a:srgbClr val="007DA4"/>
    </a:custClr>
    <a:custClr name="Blue 4">
      <a:srgbClr val="005971"/>
    </a:custClr>
    <a:custClr name="Blue 5">
      <a:srgbClr val="00ADBB"/>
    </a:custClr>
    <a:custClr name="Blue 6">
      <a:srgbClr val="008B96"/>
    </a:custClr>
    <a:custClr name="Green 1">
      <a:srgbClr val="82BB27"/>
    </a:custClr>
    <a:custClr name="Green 2">
      <a:srgbClr val="568F2F"/>
    </a:custClr>
    <a:custClr name="Purple 1">
      <a:srgbClr val="920A7A"/>
    </a:custClr>
    <a:custClr name="Purple 2">
      <a:srgbClr val="750060"/>
    </a:custClr>
    <a:custClr name="Red 1">
      <a:srgbClr val="D40A1C"/>
    </a:custClr>
    <a:custClr name="Red 2">
      <a:srgbClr val="971310"/>
    </a:custClr>
    <a:custClr name="Orange 1">
      <a:srgbClr val="FF8300"/>
    </a:custClr>
    <a:custClr name="Orange 2">
      <a:srgbClr val="CA6B18"/>
    </a:custClr>
    <a:custClr name="Yellow 1">
      <a:srgbClr val="FFCD00"/>
    </a:custClr>
    <a:custClr name="Yellow 2">
      <a:srgbClr val="DDB307"/>
    </a:custClr>
    <a:custClr name="Gray 1">
      <a:srgbClr val="DAD8D6"/>
    </a:custClr>
    <a:custClr name="Gray 2">
      <a:srgbClr val="919191"/>
    </a:custClr>
  </a:custClrLst>
  <a:extLst>
    <a:ext uri="{05A4C25C-085E-4340-85A3-A5531E510DB2}">
      <thm15:themeFamily xmlns="" xmlns:thm15="http://schemas.microsoft.com/office/thememl/2012/main" xmlns:a="http://schemas.openxmlformats.org/drawingml/2006/main" name="Presentation2" id="{3AE889C5-D0C3-4A30-A3FA-A039343E8809}" vid="{CAF12198-7E43-4851-B73A-EA6B0D77633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xmlns:a="http://schemas.openxmlformats.org/drawingml/2006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xmlns:a="http://schemas.openxmlformats.org/drawingml/2006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Standard (4_3)</Template>
  <TotalTime>1028</TotalTime>
  <Words>408</Words>
  <Application>Microsoft Macintosh PowerPoint</Application>
  <PresentationFormat>Presentazione su schermo (4:3)</PresentationFormat>
  <Paragraphs>34</Paragraphs>
  <Slides>5</Slides>
  <Notes>1</Notes>
  <HiddenSlides>0</HiddenSlides>
  <MMClips>0</MMClips>
  <ScaleCrop>false</ScaleCrop>
  <HeadingPairs>
    <vt:vector size="6" baseType="variant">
      <vt:variant>
        <vt:lpstr>Modello struttura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Korn Ferry 4:3 template</vt:lpstr>
      <vt:lpstr>1_Korn Ferry 4:3 template</vt:lpstr>
      <vt:lpstr>think-cell Slide</vt:lpstr>
      <vt:lpstr>Agenzia delle Entrate  Graduazione delle Posizioni Organizzative</vt:lpstr>
      <vt:lpstr>SCOPO DELLE ATTIVITA’ E PROCESSO DI LAVORO SEGUITO</vt:lpstr>
      <vt:lpstr>METODO KF HAY GROUP</vt:lpstr>
      <vt:lpstr>DETERMINAZIONE DELLE FASCE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goes here</dc:title>
  <dc:subject>Korn Ferry PPT template</dc:subject>
  <dc:creator>Gianluigi Catte</dc:creator>
  <cp:lastModifiedBy>Vincenzo Patricelli</cp:lastModifiedBy>
  <cp:revision>679</cp:revision>
  <cp:lastPrinted>2017-07-10T11:56:59Z</cp:lastPrinted>
  <dcterms:created xsi:type="dcterms:W3CDTF">2018-07-26T18:31:49Z</dcterms:created>
  <dcterms:modified xsi:type="dcterms:W3CDTF">2018-07-26T18:32:07Z</dcterms:modified>
</cp:coreProperties>
</file>