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317" r:id="rId2"/>
    <p:sldId id="355" r:id="rId3"/>
    <p:sldId id="349" r:id="rId4"/>
    <p:sldId id="350" r:id="rId5"/>
    <p:sldId id="354" r:id="rId6"/>
    <p:sldId id="356" r:id="rId7"/>
    <p:sldId id="357" r:id="rId8"/>
    <p:sldId id="358" r:id="rId9"/>
    <p:sldId id="359" r:id="rId10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3200" kern="1200">
        <a:solidFill>
          <a:srgbClr val="073C62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rgbClr val="073C62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rgbClr val="073C62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rgbClr val="073C62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rgbClr val="073C62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073C62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073C62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073C62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073C62"/>
        </a:solidFill>
        <a:latin typeface="Verdana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bnccnz74d42g039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clrMru>
    <a:srgbClr val="073C62"/>
    <a:srgbClr val="E3600F"/>
    <a:srgbClr val="3399FF"/>
    <a:srgbClr val="1E3D5C"/>
    <a:srgbClr val="000066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7111" autoAdjust="0"/>
    <p:restoredTop sz="81197" autoAdjust="0"/>
  </p:normalViewPr>
  <p:slideViewPr>
    <p:cSldViewPr>
      <p:cViewPr>
        <p:scale>
          <a:sx n="71" d="100"/>
          <a:sy n="71" d="100"/>
        </p:scale>
        <p:origin x="-3432" y="-1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88" y="1728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commentAuthors" Target="commentAuthors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5977" cy="497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2" tIns="47777" rIns="95552" bIns="47777" numCol="1" anchor="t" anchorCtr="0" compatLnSpc="1">
            <a:prstTxWarp prst="textNoShape">
              <a:avLst/>
            </a:prstTxWarp>
          </a:bodyPr>
          <a:lstStyle>
            <a:lvl1pPr defTabSz="956248" eaLnBrk="1" hangingPunct="1">
              <a:spcBef>
                <a:spcPct val="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111" y="1"/>
            <a:ext cx="2945977" cy="497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2" tIns="47777" rIns="95552" bIns="47777" numCol="1" anchor="t" anchorCtr="0" compatLnSpc="1">
            <a:prstTxWarp prst="textNoShape">
              <a:avLst/>
            </a:prstTxWarp>
          </a:bodyPr>
          <a:lstStyle>
            <a:lvl1pPr algn="r" defTabSz="956248" eaLnBrk="1" hangingPunct="1">
              <a:spcBef>
                <a:spcPct val="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7924"/>
            <a:ext cx="2945977" cy="497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2" tIns="47777" rIns="95552" bIns="47777" numCol="1" anchor="b" anchorCtr="0" compatLnSpc="1">
            <a:prstTxWarp prst="textNoShape">
              <a:avLst/>
            </a:prstTxWarp>
          </a:bodyPr>
          <a:lstStyle>
            <a:lvl1pPr defTabSz="956248" eaLnBrk="1" hangingPunct="1">
              <a:spcBef>
                <a:spcPct val="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111" y="9427924"/>
            <a:ext cx="2945977" cy="497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2" tIns="47777" rIns="95552" bIns="47777" numCol="1" anchor="b" anchorCtr="0" compatLnSpc="1">
            <a:prstTxWarp prst="textNoShape">
              <a:avLst/>
            </a:prstTxWarp>
          </a:bodyPr>
          <a:lstStyle>
            <a:lvl1pPr algn="r" defTabSz="956248" eaLnBrk="1" hangingPunct="1">
              <a:spcBef>
                <a:spcPct val="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103E0A8D-6940-4C1A-B952-3206EA8E5359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232464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5977" cy="497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2" tIns="47777" rIns="95552" bIns="47777" numCol="1" anchor="t" anchorCtr="0" compatLnSpc="1">
            <a:prstTxWarp prst="textNoShape">
              <a:avLst/>
            </a:prstTxWarp>
          </a:bodyPr>
          <a:lstStyle>
            <a:lvl1pPr defTabSz="956248" eaLnBrk="1" hangingPunct="1">
              <a:spcBef>
                <a:spcPct val="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111" y="1"/>
            <a:ext cx="2945977" cy="497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2" tIns="47777" rIns="95552" bIns="47777" numCol="1" anchor="t" anchorCtr="0" compatLnSpc="1">
            <a:prstTxWarp prst="textNoShape">
              <a:avLst/>
            </a:prstTxWarp>
          </a:bodyPr>
          <a:lstStyle>
            <a:lvl1pPr algn="r" defTabSz="956248" eaLnBrk="1" hangingPunct="1">
              <a:spcBef>
                <a:spcPct val="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4538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086" y="4715551"/>
            <a:ext cx="5437504" cy="4466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2" tIns="47777" rIns="95552" bIns="47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7924"/>
            <a:ext cx="2945977" cy="497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2" tIns="47777" rIns="95552" bIns="47777" numCol="1" anchor="b" anchorCtr="0" compatLnSpc="1">
            <a:prstTxWarp prst="textNoShape">
              <a:avLst/>
            </a:prstTxWarp>
          </a:bodyPr>
          <a:lstStyle>
            <a:lvl1pPr defTabSz="956248" eaLnBrk="1" hangingPunct="1">
              <a:spcBef>
                <a:spcPct val="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111" y="9427924"/>
            <a:ext cx="2945977" cy="497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2" tIns="47777" rIns="95552" bIns="47777" numCol="1" anchor="b" anchorCtr="0" compatLnSpc="1">
            <a:prstTxWarp prst="textNoShape">
              <a:avLst/>
            </a:prstTxWarp>
          </a:bodyPr>
          <a:lstStyle>
            <a:lvl1pPr algn="r" defTabSz="956248" eaLnBrk="1" hangingPunct="1">
              <a:spcBef>
                <a:spcPct val="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D945A20E-92BB-4FF0-887C-8630589B6361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873466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945A20E-92BB-4FF0-887C-8630589B6361}" type="slidenum">
              <a:rPr lang="it-IT" smtClean="0"/>
              <a:pPr>
                <a:defRPr/>
              </a:pPr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945A20E-92BB-4FF0-887C-8630589B6361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44857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945A20E-92BB-4FF0-887C-8630589B6361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44857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945A20E-92BB-4FF0-887C-8630589B6361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44857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F1929-D117-4DD2-8D0A-CB465AE36926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9B688-B1B1-4F62-8375-AAB8EA3AB5CD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192D4-1604-4C27-821C-244317C898DD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E932C-BF95-43E6-AB45-E749709B4195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dgm" preserve="1">
  <p:cSld name="Titolo, diagramma o organi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1EEE1-2D91-465B-ADB9-4A165FBC47B2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90FD94-DF51-4749-AB9D-0D78AE42C9C8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7753F3-112D-44C7-9C6D-7E7D82888010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B7953-CE39-418A-9E60-EB97725A0E77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EB093-A253-4841-AC3D-97D0A8023274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A9B9F-ECE7-401E-B581-4189386C8FA5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050A03-B4AC-46A6-A882-5B5A0157FAC1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C62D5-178E-436B-8BA4-61A66FF58FE1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E3E2B-92E6-4A7F-9D49-A7EC35CFD577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55A89-CF3E-4FB2-B515-98D3796AABFB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pic>
        <p:nvPicPr>
          <p:cNvPr id="1028" name="Picture 5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3851275" y="6165850"/>
            <a:ext cx="143986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323850" y="6308725"/>
            <a:ext cx="3598863" cy="0"/>
          </a:xfrm>
          <a:prstGeom prst="line">
            <a:avLst/>
          </a:prstGeom>
          <a:noFill/>
          <a:ln w="25400">
            <a:solidFill>
              <a:srgbClr val="E3600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5219700" y="6597650"/>
            <a:ext cx="3598863" cy="0"/>
          </a:xfrm>
          <a:prstGeom prst="line">
            <a:avLst/>
          </a:prstGeom>
          <a:noFill/>
          <a:ln w="25400">
            <a:solidFill>
              <a:srgbClr val="073C6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95738" y="6597650"/>
            <a:ext cx="100806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defRPr sz="1400">
                <a:solidFill>
                  <a:srgbClr val="073C62"/>
                </a:solidFill>
                <a:latin typeface="+mn-lt"/>
              </a:defRPr>
            </a:lvl1pPr>
          </a:lstStyle>
          <a:p>
            <a:pPr>
              <a:defRPr/>
            </a:pPr>
            <a:fld id="{29ED729F-6105-443C-9FA9-CB07795F429F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  <p:sldLayoutId id="2147483652" r:id="rId12"/>
    <p:sldLayoutId id="2147483651" r:id="rId13"/>
    <p:sldLayoutId id="2147483650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9pPr>
    </p:titleStyle>
    <p:bodyStyle>
      <a:lvl1pPr marL="342900" indent="11113" algn="l" rtl="0" eaLnBrk="0" fontAlgn="base" hangingPunct="0">
        <a:spcBef>
          <a:spcPct val="20000"/>
        </a:spcBef>
        <a:spcAft>
          <a:spcPct val="0"/>
        </a:spcAft>
        <a:defRPr sz="3200">
          <a:solidFill>
            <a:srgbClr val="073C62"/>
          </a:solidFill>
          <a:latin typeface="+mn-lt"/>
          <a:ea typeface="+mn-ea"/>
          <a:cs typeface="+mn-cs"/>
        </a:defRPr>
      </a:lvl1pPr>
      <a:lvl2pPr marL="8191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rgbClr val="073C62"/>
          </a:solidFill>
          <a:latin typeface="+mn-lt"/>
        </a:defRPr>
      </a:lvl2pPr>
      <a:lvl3pPr marL="122713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73C62"/>
          </a:solidFill>
          <a:latin typeface="+mn-lt"/>
        </a:defRPr>
      </a:lvl3pPr>
      <a:lvl4pPr marL="163512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73C6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rgbClr val="073C6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600">
          <a:solidFill>
            <a:srgbClr val="073C6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600">
          <a:solidFill>
            <a:srgbClr val="073C6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600">
          <a:solidFill>
            <a:srgbClr val="073C6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600">
          <a:solidFill>
            <a:srgbClr val="073C62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2204864"/>
            <a:ext cx="8856984" cy="3528392"/>
          </a:xfr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it-IT" sz="4000" kern="1200" dirty="0">
                <a:solidFill>
                  <a:srgbClr val="333399"/>
                </a:solidFill>
                <a:latin typeface="Candara" panose="020E0502030303020204" pitchFamily="34" charset="0"/>
              </a:rPr>
              <a:t>La selezione delle Posizioni organizzative</a:t>
            </a:r>
          </a:p>
          <a:p>
            <a:pPr algn="ctr">
              <a:spcBef>
                <a:spcPct val="0"/>
              </a:spcBef>
            </a:pPr>
            <a:endParaRPr lang="it-IT" b="1" dirty="0" smtClean="0">
              <a:latin typeface="Calibri" panose="020F0502020204030204" pitchFamily="34" charset="0"/>
            </a:endParaRPr>
          </a:p>
          <a:p>
            <a:pPr algn="ctr">
              <a:spcBef>
                <a:spcPct val="0"/>
              </a:spcBef>
            </a:pPr>
            <a:endParaRPr lang="it-IT" b="1" dirty="0">
              <a:latin typeface="Calibri" panose="020F0502020204030204" pitchFamily="34" charset="0"/>
            </a:endParaRPr>
          </a:p>
          <a:p>
            <a:pPr algn="ctr">
              <a:spcBef>
                <a:spcPct val="0"/>
              </a:spcBef>
            </a:pPr>
            <a:r>
              <a:rPr lang="it-IT" sz="2800" kern="1200" dirty="0">
                <a:solidFill>
                  <a:srgbClr val="333399"/>
                </a:solidFill>
                <a:latin typeface="Candara" panose="020E0502030303020204" pitchFamily="34" charset="0"/>
              </a:rPr>
              <a:t>Incontro con le Organizzazioni sindacali</a:t>
            </a:r>
          </a:p>
          <a:p>
            <a:pPr algn="ctr">
              <a:spcBef>
                <a:spcPct val="0"/>
              </a:spcBef>
            </a:pPr>
            <a:endParaRPr lang="it-IT" sz="2800" kern="1200" dirty="0">
              <a:solidFill>
                <a:srgbClr val="333399"/>
              </a:solidFill>
              <a:latin typeface="Candara" panose="020E0502030303020204" pitchFamily="34" charset="0"/>
            </a:endParaRPr>
          </a:p>
          <a:p>
            <a:pPr algn="ctr">
              <a:spcBef>
                <a:spcPct val="0"/>
              </a:spcBef>
            </a:pPr>
            <a:r>
              <a:rPr lang="it-IT" sz="2400" kern="1200" dirty="0">
                <a:solidFill>
                  <a:srgbClr val="333399"/>
                </a:solidFill>
                <a:latin typeface="Candara" panose="020E0502030303020204" pitchFamily="34" charset="0"/>
              </a:rPr>
              <a:t>24 luglio 2018  </a:t>
            </a:r>
          </a:p>
          <a:p>
            <a:pPr algn="ctr">
              <a:spcBef>
                <a:spcPct val="0"/>
              </a:spcBef>
            </a:pPr>
            <a:endParaRPr lang="it-IT" b="1" dirty="0" smtClean="0">
              <a:latin typeface="Calibri" panose="020F050202020403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7753F3-112D-44C7-9C6D-7E7D82888010}" type="slidenum">
              <a:rPr lang="it-IT" smtClean="0"/>
              <a:pPr>
                <a:defRPr/>
              </a:pPr>
              <a:t>1</a:t>
            </a:fld>
            <a:endParaRPr lang="it-IT"/>
          </a:p>
        </p:txBody>
      </p:sp>
      <p:pic>
        <p:nvPicPr>
          <p:cNvPr id="5" name="Picture 5" descr="definitiv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575717"/>
            <a:ext cx="4116387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7544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0" i="1" dirty="0" smtClean="0">
                <a:latin typeface="Calibri" panose="020F0502020204030204" pitchFamily="34" charset="0"/>
              </a:rPr>
              <a:t>CONTESTO DI RIFERIMENTO</a:t>
            </a:r>
            <a:endParaRPr lang="it-IT" b="0" i="1" dirty="0"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marL="0" lvl="0" indent="0" algn="just">
              <a:lnSpc>
                <a:spcPct val="150000"/>
              </a:lnSpc>
              <a:spcBef>
                <a:spcPts val="0"/>
              </a:spcBef>
              <a:defRPr/>
            </a:pPr>
            <a:r>
              <a:rPr lang="it-IT" sz="2400" kern="1200" dirty="0">
                <a:solidFill>
                  <a:srgbClr val="333399"/>
                </a:solidFill>
                <a:latin typeface="Candara" panose="020E0502030303020204" pitchFamily="34" charset="0"/>
              </a:rPr>
              <a:t>La soppressione, a partire dal 1 gennaio 2019, delle p</a:t>
            </a:r>
            <a:r>
              <a:rPr lang="it-IT" sz="2400" kern="1200" dirty="0" smtClean="0">
                <a:solidFill>
                  <a:srgbClr val="333399"/>
                </a:solidFill>
                <a:latin typeface="Candara" panose="020E0502030303020204" pitchFamily="34" charset="0"/>
              </a:rPr>
              <a:t>osizioni organizzative speciali e delle posizioni organizzative temporanee e </a:t>
            </a:r>
            <a:r>
              <a:rPr lang="it-IT" sz="2400" kern="1200" dirty="0">
                <a:solidFill>
                  <a:srgbClr val="333399"/>
                </a:solidFill>
                <a:latin typeface="Candara" panose="020E0502030303020204" pitchFamily="34" charset="0"/>
              </a:rPr>
              <a:t>l’istituzione di circa 1500 </a:t>
            </a:r>
            <a:r>
              <a:rPr lang="it-IT" sz="2400" kern="1200" dirty="0" smtClean="0">
                <a:solidFill>
                  <a:srgbClr val="333399"/>
                </a:solidFill>
                <a:latin typeface="Candara" panose="020E0502030303020204" pitchFamily="34" charset="0"/>
              </a:rPr>
              <a:t>nuove posizioni </a:t>
            </a:r>
            <a:r>
              <a:rPr lang="it-IT" sz="2400" kern="1200" dirty="0">
                <a:solidFill>
                  <a:srgbClr val="333399"/>
                </a:solidFill>
                <a:latin typeface="Candara" panose="020E0502030303020204" pitchFamily="34" charset="0"/>
              </a:rPr>
              <a:t>organizzative è un’operazione che ridefinisce l’assetto organizzativo a livello centrale, regionale e provinciale e ridisegna i contenuti e le responsabilità di molte posizioni. </a:t>
            </a:r>
          </a:p>
          <a:p>
            <a:endParaRPr lang="it-IT" dirty="0">
              <a:latin typeface="Candara" panose="020E050203030302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7753F3-112D-44C7-9C6D-7E7D82888010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7196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it-IT" b="0" i="1" cap="small" dirty="0" smtClean="0">
                <a:latin typeface="Calibri" panose="020F0502020204030204" pitchFamily="34" charset="0"/>
                <a:cs typeface="Calibri" panose="020F0502020204030204" pitchFamily="34" charset="0"/>
              </a:rPr>
              <a:t>I PRINCIPI DI RIFERIMENTO </a:t>
            </a:r>
            <a:endParaRPr lang="it-IT" b="0" i="1" dirty="0"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3701008"/>
          </a:xfrm>
        </p:spPr>
        <p:txBody>
          <a:bodyPr/>
          <a:lstStyle/>
          <a:p>
            <a:pPr marL="800100" indent="-457200">
              <a:buFontTx/>
              <a:buChar char="-"/>
            </a:pPr>
            <a:r>
              <a:rPr lang="it-IT" sz="2400" dirty="0">
                <a:solidFill>
                  <a:srgbClr val="333399"/>
                </a:solidFill>
                <a:latin typeface="Candara" panose="020E0502030303020204" pitchFamily="34" charset="0"/>
              </a:rPr>
              <a:t>Garantire a tutti i funzionari con esperienza la possibilità di partecipare</a:t>
            </a:r>
          </a:p>
          <a:p>
            <a:pPr marL="800100" indent="-457200">
              <a:buFontTx/>
              <a:buChar char="-"/>
            </a:pPr>
            <a:r>
              <a:rPr lang="it-IT" sz="2400" dirty="0">
                <a:solidFill>
                  <a:srgbClr val="333399"/>
                </a:solidFill>
                <a:latin typeface="Candara" panose="020E0502030303020204" pitchFamily="34" charset="0"/>
              </a:rPr>
              <a:t>Valorizzare </a:t>
            </a:r>
            <a:r>
              <a:rPr lang="it-IT" sz="2400" dirty="0" smtClean="0">
                <a:solidFill>
                  <a:srgbClr val="333399"/>
                </a:solidFill>
                <a:latin typeface="Candara" panose="020E0502030303020204" pitchFamily="34" charset="0"/>
              </a:rPr>
              <a:t>le competenze professionali e organizzative di </a:t>
            </a:r>
            <a:r>
              <a:rPr lang="it-IT" sz="2400" dirty="0">
                <a:solidFill>
                  <a:srgbClr val="333399"/>
                </a:solidFill>
                <a:latin typeface="Candara" panose="020E0502030303020204" pitchFamily="34" charset="0"/>
              </a:rPr>
              <a:t>ciascun funzionario </a:t>
            </a:r>
            <a:endParaRPr lang="it-IT" sz="2400" dirty="0" smtClean="0">
              <a:solidFill>
                <a:srgbClr val="333399"/>
              </a:solidFill>
              <a:latin typeface="Candara" panose="020E0502030303020204" pitchFamily="34" charset="0"/>
            </a:endParaRPr>
          </a:p>
          <a:p>
            <a:pPr marL="800100" indent="-457200">
              <a:buFontTx/>
              <a:buChar char="-"/>
            </a:pPr>
            <a:endParaRPr lang="it-IT" sz="2400" dirty="0" smtClean="0">
              <a:latin typeface="Candara" panose="020E0502030303020204" pitchFamily="34" charset="0"/>
            </a:endParaRPr>
          </a:p>
          <a:p>
            <a:pPr marL="800100" indent="-457200">
              <a:buFontTx/>
              <a:buChar char="-"/>
            </a:pPr>
            <a:endParaRPr lang="it-IT" sz="2400" dirty="0" smtClean="0">
              <a:latin typeface="Candara" panose="020E0502030303020204" pitchFamily="34" charset="0"/>
            </a:endParaRPr>
          </a:p>
          <a:p>
            <a:pPr indent="0" algn="ctr"/>
            <a:r>
              <a:rPr lang="it-IT" sz="2400" dirty="0">
                <a:solidFill>
                  <a:srgbClr val="333399"/>
                </a:solidFill>
                <a:latin typeface="Candara" panose="020E0502030303020204" pitchFamily="34" charset="0"/>
              </a:rPr>
              <a:t>Proporre una selezione che individui non solo le conoscenze ma anche il «saper fare» </a:t>
            </a:r>
            <a:r>
              <a:rPr lang="it-IT" sz="2400" dirty="0">
                <a:latin typeface="Candara" panose="020E0502030303020204" pitchFamily="34" charset="0"/>
              </a:rPr>
              <a:t>	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7753F3-112D-44C7-9C6D-7E7D82888010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  <p:sp>
        <p:nvSpPr>
          <p:cNvPr id="5" name="Freccia in giù 4"/>
          <p:cNvSpPr/>
          <p:nvPr/>
        </p:nvSpPr>
        <p:spPr>
          <a:xfrm>
            <a:off x="3711806" y="2839489"/>
            <a:ext cx="1080120" cy="504056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883949" y="4437112"/>
            <a:ext cx="3352274" cy="160043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indent="0" algn="ctr"/>
            <a:r>
              <a:rPr lang="it-IT" sz="2000" dirty="0" smtClean="0">
                <a:latin typeface="Candara" panose="020E0502030303020204" pitchFamily="34" charset="0"/>
              </a:rPr>
              <a:t>Per il </a:t>
            </a:r>
            <a:r>
              <a:rPr lang="it-IT" sz="2000" b="1" dirty="0" smtClean="0">
                <a:latin typeface="Candara" panose="020E0502030303020204" pitchFamily="34" charset="0"/>
              </a:rPr>
              <a:t>PERSONALE</a:t>
            </a:r>
          </a:p>
          <a:p>
            <a:pPr indent="0" algn="ctr"/>
            <a:endParaRPr lang="it-IT" sz="2000" dirty="0" smtClean="0">
              <a:latin typeface="Candara" panose="020E0502030303020204" pitchFamily="34" charset="0"/>
            </a:endParaRPr>
          </a:p>
          <a:p>
            <a:pPr indent="0" algn="ctr"/>
            <a:r>
              <a:rPr lang="it-IT" sz="2000" dirty="0" smtClean="0">
                <a:latin typeface="Candara" panose="020E0502030303020204" pitchFamily="34" charset="0"/>
              </a:rPr>
              <a:t>momento </a:t>
            </a:r>
            <a:r>
              <a:rPr lang="it-IT" sz="2000" dirty="0">
                <a:latin typeface="Candara" panose="020E0502030303020204" pitchFamily="34" charset="0"/>
              </a:rPr>
              <a:t>di crescita </a:t>
            </a:r>
            <a:r>
              <a:rPr lang="it-IT" sz="2000" dirty="0" smtClean="0">
                <a:latin typeface="Candara" panose="020E0502030303020204" pitchFamily="34" charset="0"/>
              </a:rPr>
              <a:t>professionale</a:t>
            </a:r>
            <a:endParaRPr lang="it-IT" sz="2000" dirty="0">
              <a:latin typeface="Candara" panose="020E0502030303020204" pitchFamily="34" charset="0"/>
            </a:endParaRPr>
          </a:p>
          <a:p>
            <a:pPr indent="0"/>
            <a:r>
              <a:rPr lang="it-IT" sz="1800" dirty="0"/>
              <a:t>	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4860068" y="4437112"/>
            <a:ext cx="3240360" cy="163121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indent="0" algn="ctr"/>
            <a:r>
              <a:rPr lang="it-IT" sz="2000" dirty="0" smtClean="0">
                <a:latin typeface="Candara" panose="020E0502030303020204" pitchFamily="34" charset="0"/>
              </a:rPr>
              <a:t>Per </a:t>
            </a:r>
            <a:r>
              <a:rPr lang="it-IT" sz="2000" b="1" dirty="0" smtClean="0">
                <a:latin typeface="Candara" panose="020E0502030303020204" pitchFamily="34" charset="0"/>
              </a:rPr>
              <a:t>l’ORGANIZZAZIONE</a:t>
            </a:r>
          </a:p>
          <a:p>
            <a:pPr indent="0" algn="ctr"/>
            <a:endParaRPr lang="it-IT" sz="2000" dirty="0" smtClean="0">
              <a:latin typeface="Candara" panose="020E0502030303020204" pitchFamily="34" charset="0"/>
            </a:endParaRPr>
          </a:p>
          <a:p>
            <a:pPr indent="0" algn="ctr"/>
            <a:r>
              <a:rPr lang="it-IT" sz="2000" dirty="0" smtClean="0">
                <a:latin typeface="Candara" panose="020E0502030303020204" pitchFamily="34" charset="0"/>
              </a:rPr>
              <a:t>opportunità per conoscere e mappare </a:t>
            </a:r>
            <a:r>
              <a:rPr lang="it-IT" sz="2000" dirty="0">
                <a:latin typeface="Candara" panose="020E0502030303020204" pitchFamily="34" charset="0"/>
              </a:rPr>
              <a:t>il capitale </a:t>
            </a:r>
            <a:r>
              <a:rPr lang="it-IT" sz="2000" dirty="0" smtClean="0">
                <a:latin typeface="Candara" panose="020E0502030303020204" pitchFamily="34" charset="0"/>
              </a:rPr>
              <a:t>dell’Agenzia</a:t>
            </a:r>
            <a:endParaRPr lang="it-IT" sz="2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1711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it-IT" b="0" i="1" cap="small" dirty="0" smtClean="0">
                <a:latin typeface="Calibri" panose="020F0502020204030204" pitchFamily="34" charset="0"/>
                <a:cs typeface="Calibri" panose="020F0502020204030204" pitchFamily="34" charset="0"/>
              </a:rPr>
              <a:t>IL PERCORSO SELETTIVO</a:t>
            </a:r>
            <a:endParaRPr lang="it-IT" b="0" i="1" dirty="0">
              <a:latin typeface="Calibri" panose="020F050202020403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7753F3-112D-44C7-9C6D-7E7D82888010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  <p:sp>
        <p:nvSpPr>
          <p:cNvPr id="6" name="Segnaposto contenuto 2"/>
          <p:cNvSpPr>
            <a:spLocks noGrp="1"/>
          </p:cNvSpPr>
          <p:nvPr>
            <p:ph idx="1"/>
          </p:nvPr>
        </p:nvSpPr>
        <p:spPr>
          <a:xfrm>
            <a:off x="179512" y="980728"/>
            <a:ext cx="8517632" cy="5472608"/>
          </a:xfrm>
        </p:spPr>
        <p:txBody>
          <a:bodyPr/>
          <a:lstStyle/>
          <a:p>
            <a:pPr indent="0" algn="ctr"/>
            <a:endParaRPr lang="it-IT" sz="2400" dirty="0" smtClean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 indent="0" algn="ctr"/>
            <a:r>
              <a:rPr lang="it-IT" sz="2400" dirty="0" smtClean="0">
                <a:solidFill>
                  <a:srgbClr val="FF0000"/>
                </a:solidFill>
                <a:latin typeface="Candara" panose="020E0502030303020204" pitchFamily="34" charset="0"/>
              </a:rPr>
              <a:t>DEAD LINE – 31 DICEMBRE 2018</a:t>
            </a:r>
          </a:p>
          <a:p>
            <a:pPr indent="0"/>
            <a:r>
              <a:rPr lang="it-IT" sz="2400" dirty="0" smtClean="0">
                <a:solidFill>
                  <a:srgbClr val="333399"/>
                </a:solidFill>
                <a:latin typeface="Candara" panose="020E0502030303020204" pitchFamily="34" charset="0"/>
              </a:rPr>
              <a:t>Operazione </a:t>
            </a:r>
            <a:r>
              <a:rPr lang="it-IT" sz="2400" dirty="0">
                <a:solidFill>
                  <a:srgbClr val="333399"/>
                </a:solidFill>
                <a:latin typeface="Candara" panose="020E0502030303020204" pitchFamily="34" charset="0"/>
              </a:rPr>
              <a:t>di ampia portata con numeri molto elevati </a:t>
            </a:r>
            <a:r>
              <a:rPr lang="it-IT" sz="2400" dirty="0">
                <a:solidFill>
                  <a:srgbClr val="333399"/>
                </a:solidFill>
                <a:latin typeface="Candara" panose="020E0502030303020204" pitchFamily="34" charset="0"/>
                <a:sym typeface="Wingdings" panose="05000000000000000000" pitchFamily="2" charset="2"/>
              </a:rPr>
              <a:t> in tale scenario, pur mantenendo saldi i principi, è necessario m</a:t>
            </a:r>
            <a:r>
              <a:rPr lang="it-IT" sz="2400" dirty="0">
                <a:solidFill>
                  <a:srgbClr val="333399"/>
                </a:solidFill>
                <a:latin typeface="Candara" panose="020E0502030303020204" pitchFamily="34" charset="0"/>
              </a:rPr>
              <a:t>antenere il buon andamento e la funzionalità dell’Agenzia</a:t>
            </a:r>
            <a:r>
              <a:rPr lang="it-IT" sz="2400" dirty="0" smtClean="0">
                <a:latin typeface="Candara" panose="020E0502030303020204" pitchFamily="34" charset="0"/>
              </a:rPr>
              <a:t>.</a:t>
            </a:r>
          </a:p>
          <a:p>
            <a:pPr marL="800100" indent="-457200">
              <a:buFontTx/>
              <a:buChar char="-"/>
            </a:pPr>
            <a:endParaRPr lang="it-IT" sz="2400" dirty="0" smtClean="0">
              <a:latin typeface="Candara" panose="020E0502030303020204" pitchFamily="34" charset="0"/>
            </a:endParaRPr>
          </a:p>
          <a:p>
            <a:pPr marL="800100" indent="-457200">
              <a:buFontTx/>
              <a:buChar char="-"/>
            </a:pPr>
            <a:endParaRPr lang="it-IT" sz="2400" dirty="0" smtClean="0">
              <a:latin typeface="Candara" panose="020E0502030303020204" pitchFamily="34" charset="0"/>
            </a:endParaRPr>
          </a:p>
          <a:p>
            <a:pPr indent="0" algn="ctr"/>
            <a:r>
              <a:rPr lang="it-IT" sz="2400" dirty="0">
                <a:solidFill>
                  <a:srgbClr val="333399"/>
                </a:solidFill>
                <a:latin typeface="Candara" panose="020E0502030303020204" pitchFamily="34" charset="0"/>
              </a:rPr>
              <a:t>Percorso di selezione e attribuzione </a:t>
            </a:r>
            <a:r>
              <a:rPr lang="it-IT" sz="2400" dirty="0" smtClean="0">
                <a:solidFill>
                  <a:srgbClr val="333399"/>
                </a:solidFill>
                <a:latin typeface="Candara" panose="020E0502030303020204" pitchFamily="34" charset="0"/>
              </a:rPr>
              <a:t>degli incarichi </a:t>
            </a:r>
            <a:r>
              <a:rPr lang="it-IT" sz="2400" dirty="0">
                <a:solidFill>
                  <a:srgbClr val="333399"/>
                </a:solidFill>
                <a:latin typeface="Candara" panose="020E0502030303020204" pitchFamily="34" charset="0"/>
              </a:rPr>
              <a:t>SCAGLIONATA</a:t>
            </a:r>
          </a:p>
          <a:p>
            <a:pPr indent="0"/>
            <a:endParaRPr lang="it-IT" sz="2400" dirty="0">
              <a:latin typeface="Candara" panose="020E0502030303020204" pitchFamily="34" charset="0"/>
            </a:endParaRPr>
          </a:p>
          <a:p>
            <a:pPr indent="0"/>
            <a:r>
              <a:rPr lang="it-IT" sz="2400" b="1" dirty="0">
                <a:solidFill>
                  <a:srgbClr val="333399"/>
                </a:solidFill>
                <a:latin typeface="Candara" panose="020E0502030303020204" pitchFamily="34" charset="0"/>
              </a:rPr>
              <a:t>1 STEP  </a:t>
            </a:r>
            <a:r>
              <a:rPr lang="it-IT" sz="2400" dirty="0">
                <a:solidFill>
                  <a:srgbClr val="333399"/>
                </a:solidFill>
                <a:latin typeface="Candara" panose="020E0502030303020204" pitchFamily="34" charset="0"/>
              </a:rPr>
              <a:t>Direzioni provinciali (fine settembre/ fine dicembre)	</a:t>
            </a:r>
          </a:p>
          <a:p>
            <a:pPr indent="0"/>
            <a:r>
              <a:rPr lang="it-IT" sz="2400" b="1" dirty="0">
                <a:solidFill>
                  <a:srgbClr val="333399"/>
                </a:solidFill>
                <a:latin typeface="Candara" panose="020E0502030303020204" pitchFamily="34" charset="0"/>
              </a:rPr>
              <a:t>2 STEP </a:t>
            </a:r>
            <a:r>
              <a:rPr lang="it-IT" sz="2400" dirty="0">
                <a:solidFill>
                  <a:srgbClr val="333399"/>
                </a:solidFill>
                <a:latin typeface="Candara" panose="020E0502030303020204" pitchFamily="34" charset="0"/>
              </a:rPr>
              <a:t>Direzioni regionali e centrali (novembre/ dicembre)</a:t>
            </a:r>
          </a:p>
          <a:p>
            <a:pPr marL="800100" indent="-457200">
              <a:buAutoNum type="arabicPeriod"/>
            </a:pPr>
            <a:endParaRPr lang="it-IT" sz="2400" dirty="0">
              <a:solidFill>
                <a:srgbClr val="333399"/>
              </a:solidFill>
              <a:latin typeface="Candara" panose="020E0502030303020204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96243" y="3191387"/>
            <a:ext cx="133508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1711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it-IT" b="0" i="1" cap="small" dirty="0" smtClean="0">
                <a:latin typeface="Calibri" panose="020F0502020204030204" pitchFamily="34" charset="0"/>
                <a:cs typeface="Calibri" panose="020F0502020204030204" pitchFamily="34" charset="0"/>
              </a:rPr>
              <a:t>IL PERCORSO SELETTIVO</a:t>
            </a:r>
            <a:endParaRPr lang="it-IT" b="0" i="1" dirty="0">
              <a:latin typeface="Calibri" panose="020F050202020403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7753F3-112D-44C7-9C6D-7E7D82888010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  <p:sp>
        <p:nvSpPr>
          <p:cNvPr id="6" name="Segnaposto contenuto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184576"/>
          </a:xfrm>
        </p:spPr>
        <p:txBody>
          <a:bodyPr/>
          <a:lstStyle/>
          <a:p>
            <a:pPr indent="0"/>
            <a:endParaRPr lang="it-IT" sz="2400" b="1" dirty="0" smtClean="0">
              <a:solidFill>
                <a:srgbClr val="333399"/>
              </a:solidFill>
              <a:latin typeface="Candara" panose="020E0502030303020204" pitchFamily="34" charset="0"/>
            </a:endParaRPr>
          </a:p>
          <a:p>
            <a:pPr indent="0"/>
            <a:r>
              <a:rPr lang="it-IT" sz="2400" b="1" dirty="0" smtClean="0">
                <a:solidFill>
                  <a:srgbClr val="333399"/>
                </a:solidFill>
                <a:latin typeface="Candara" panose="020E0502030303020204" pitchFamily="34" charset="0"/>
              </a:rPr>
              <a:t>1 </a:t>
            </a:r>
            <a:r>
              <a:rPr lang="it-IT" sz="2400" b="1" dirty="0">
                <a:solidFill>
                  <a:srgbClr val="333399"/>
                </a:solidFill>
                <a:latin typeface="Candara" panose="020E0502030303020204" pitchFamily="34" charset="0"/>
              </a:rPr>
              <a:t>fase </a:t>
            </a:r>
            <a:r>
              <a:rPr lang="it-IT" sz="2400" b="1" dirty="0">
                <a:solidFill>
                  <a:srgbClr val="333399"/>
                </a:solidFill>
                <a:latin typeface="Candara" panose="020E0502030303020204" pitchFamily="34" charset="0"/>
                <a:sym typeface="Wingdings" panose="05000000000000000000" pitchFamily="2" charset="2"/>
              </a:rPr>
              <a:t> </a:t>
            </a:r>
            <a:r>
              <a:rPr lang="it-IT" sz="2400" b="1" dirty="0">
                <a:solidFill>
                  <a:srgbClr val="333399"/>
                </a:solidFill>
                <a:latin typeface="Candara" panose="020E0502030303020204" pitchFamily="34" charset="0"/>
              </a:rPr>
              <a:t>Individuazione famiglie professionali omogenee </a:t>
            </a:r>
          </a:p>
          <a:p>
            <a:pPr indent="0"/>
            <a:r>
              <a:rPr lang="it-IT" sz="2400" dirty="0">
                <a:solidFill>
                  <a:srgbClr val="333399"/>
                </a:solidFill>
                <a:latin typeface="Candara" panose="020E0502030303020204" pitchFamily="34" charset="0"/>
              </a:rPr>
              <a:t>al fine di prevedere ITER comuni per posizioni della stessa famiglia</a:t>
            </a:r>
          </a:p>
          <a:p>
            <a:pPr indent="0"/>
            <a:r>
              <a:rPr lang="it-IT" sz="2400" dirty="0">
                <a:latin typeface="Candara" panose="020E0502030303020204" pitchFamily="34" charset="0"/>
              </a:rPr>
              <a:t>	</a:t>
            </a:r>
            <a:endParaRPr lang="it-IT" sz="2400" dirty="0" smtClean="0">
              <a:latin typeface="Candara" panose="020E0502030303020204" pitchFamily="34" charset="0"/>
            </a:endParaRPr>
          </a:p>
          <a:p>
            <a:pPr indent="0"/>
            <a:r>
              <a:rPr lang="it-IT" sz="2400" b="1" dirty="0">
                <a:solidFill>
                  <a:srgbClr val="333399"/>
                </a:solidFill>
                <a:latin typeface="Candara" panose="020E0502030303020204" pitchFamily="34" charset="0"/>
              </a:rPr>
              <a:t>2 fase </a:t>
            </a:r>
            <a:r>
              <a:rPr lang="it-IT" sz="2400" b="1" dirty="0">
                <a:solidFill>
                  <a:srgbClr val="333399"/>
                </a:solidFill>
                <a:latin typeface="Candara" panose="020E0502030303020204" pitchFamily="34" charset="0"/>
                <a:sym typeface="Wingdings" panose="05000000000000000000" pitchFamily="2" charset="2"/>
              </a:rPr>
              <a:t> Avvio ITER di selezione</a:t>
            </a:r>
            <a:endParaRPr lang="it-IT" sz="2400" b="1" dirty="0">
              <a:solidFill>
                <a:srgbClr val="333399"/>
              </a:solidFill>
              <a:latin typeface="Candara" panose="020E0502030303020204" pitchFamily="34" charset="0"/>
            </a:endParaRPr>
          </a:p>
          <a:p>
            <a:pPr indent="0"/>
            <a:endParaRPr lang="it-IT" sz="2400" b="1" dirty="0" smtClean="0">
              <a:latin typeface="Candara" panose="020E0502030303020204" pitchFamily="34" charset="0"/>
            </a:endParaRPr>
          </a:p>
          <a:p>
            <a:pPr marL="800100" indent="-457200">
              <a:buFont typeface="+mj-lt"/>
              <a:buAutoNum type="arabicPeriod"/>
            </a:pPr>
            <a:r>
              <a:rPr lang="it-IT" sz="2400" dirty="0">
                <a:solidFill>
                  <a:srgbClr val="333399"/>
                </a:solidFill>
                <a:latin typeface="Candara" panose="020E0502030303020204" pitchFamily="34" charset="0"/>
              </a:rPr>
              <a:t>Prova scritta di carattere pratico su aspetti collegati all’attività lavorativa  </a:t>
            </a:r>
          </a:p>
          <a:p>
            <a:pPr marL="800100" indent="-457200">
              <a:buFont typeface="+mj-lt"/>
              <a:buAutoNum type="arabicPeriod"/>
            </a:pPr>
            <a:r>
              <a:rPr lang="it-IT" sz="2400" dirty="0">
                <a:solidFill>
                  <a:srgbClr val="333399"/>
                </a:solidFill>
                <a:latin typeface="Candara" panose="020E0502030303020204" pitchFamily="34" charset="0"/>
              </a:rPr>
              <a:t>Colloquio di approfondimento sulla motivazione, le competenze e la storia professionale del </a:t>
            </a:r>
            <a:r>
              <a:rPr lang="it-IT" sz="2400" dirty="0" smtClean="0">
                <a:solidFill>
                  <a:srgbClr val="333399"/>
                </a:solidFill>
                <a:latin typeface="Candara" panose="020E0502030303020204" pitchFamily="34" charset="0"/>
              </a:rPr>
              <a:t>funzionario</a:t>
            </a:r>
            <a:endParaRPr lang="it-IT" sz="2000" dirty="0">
              <a:latin typeface="Candara" panose="020E0502030303020204" pitchFamily="34" charset="0"/>
            </a:endParaRPr>
          </a:p>
          <a:p>
            <a:pPr indent="0"/>
            <a:endParaRPr lang="it-IT" sz="2000" dirty="0" smtClean="0">
              <a:latin typeface="Candara" panose="020E0502030303020204" pitchFamily="34" charset="0"/>
            </a:endParaRPr>
          </a:p>
          <a:p>
            <a:pPr marL="800100" indent="-457200">
              <a:buFontTx/>
              <a:buChar char="-"/>
            </a:pPr>
            <a:endParaRPr lang="it-IT" sz="2400" dirty="0" smtClean="0">
              <a:latin typeface="Candara" panose="020E0502030303020204" pitchFamily="34" charset="0"/>
            </a:endParaRPr>
          </a:p>
          <a:p>
            <a:pPr marL="800100" indent="-457200">
              <a:buFontTx/>
              <a:buChar char="-"/>
            </a:pPr>
            <a:endParaRPr lang="it-IT" sz="2400" dirty="0" smtClean="0">
              <a:latin typeface="Candara" panose="020E0502030303020204" pitchFamily="34" charset="0"/>
            </a:endParaRPr>
          </a:p>
          <a:p>
            <a:pPr indent="0"/>
            <a:endParaRPr 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8000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3989040"/>
          </a:xfrm>
        </p:spPr>
        <p:txBody>
          <a:bodyPr/>
          <a:lstStyle/>
          <a:p>
            <a:pPr algn="just">
              <a:lnSpc>
                <a:spcPct val="120000"/>
              </a:lnSpc>
              <a:spcBef>
                <a:spcPts val="0"/>
              </a:spcBef>
              <a:defRPr/>
            </a:pPr>
            <a:r>
              <a:rPr lang="it-IT" sz="2400" dirty="0">
                <a:solidFill>
                  <a:srgbClr val="333399"/>
                </a:solidFill>
                <a:latin typeface="Candara" panose="020E0502030303020204" pitchFamily="34" charset="0"/>
              </a:rPr>
              <a:t>Nelle Direzioni </a:t>
            </a:r>
            <a:r>
              <a:rPr lang="it-IT" sz="2400" dirty="0" smtClean="0">
                <a:solidFill>
                  <a:srgbClr val="333399"/>
                </a:solidFill>
                <a:latin typeface="Candara" panose="020E0502030303020204" pitchFamily="34" charset="0"/>
              </a:rPr>
              <a:t>provinciali </a:t>
            </a:r>
            <a:r>
              <a:rPr lang="it-IT" sz="2400" dirty="0">
                <a:solidFill>
                  <a:srgbClr val="333399"/>
                </a:solidFill>
                <a:latin typeface="Candara" panose="020E0502030303020204" pitchFamily="34" charset="0"/>
              </a:rPr>
              <a:t>e negli Uffici provinciali </a:t>
            </a:r>
            <a:r>
              <a:rPr lang="it-IT" sz="2400" dirty="0" smtClean="0">
                <a:solidFill>
                  <a:srgbClr val="333399"/>
                </a:solidFill>
                <a:latin typeface="Candara" panose="020E0502030303020204" pitchFamily="34" charset="0"/>
              </a:rPr>
              <a:t>del territorio</a:t>
            </a:r>
            <a:r>
              <a:rPr lang="it-IT" sz="2400" dirty="0">
                <a:solidFill>
                  <a:srgbClr val="333399"/>
                </a:solidFill>
                <a:latin typeface="Candara" panose="020E0502030303020204" pitchFamily="34" charset="0"/>
              </a:rPr>
              <a:t>, le tipologie di posizioni organizzative sono </a:t>
            </a:r>
            <a:r>
              <a:rPr lang="it-IT" sz="2400" dirty="0" smtClean="0">
                <a:solidFill>
                  <a:srgbClr val="333399"/>
                </a:solidFill>
                <a:latin typeface="Candara" panose="020E0502030303020204" pitchFamily="34" charset="0"/>
              </a:rPr>
              <a:t>suddivise </a:t>
            </a:r>
            <a:r>
              <a:rPr lang="it-IT" sz="2400" dirty="0">
                <a:solidFill>
                  <a:srgbClr val="333399"/>
                </a:solidFill>
                <a:latin typeface="Candara" panose="020E0502030303020204" pitchFamily="34" charset="0"/>
              </a:rPr>
              <a:t>in </a:t>
            </a:r>
            <a:r>
              <a:rPr lang="it-IT" sz="2400" i="1" dirty="0" smtClean="0">
                <a:solidFill>
                  <a:srgbClr val="333399"/>
                </a:solidFill>
                <a:latin typeface="Candara" panose="020E0502030303020204" pitchFamily="34" charset="0"/>
              </a:rPr>
              <a:t>famiglie </a:t>
            </a:r>
            <a:r>
              <a:rPr lang="it-IT" sz="2400" i="1" dirty="0">
                <a:solidFill>
                  <a:srgbClr val="333399"/>
                </a:solidFill>
                <a:latin typeface="Candara" panose="020E0502030303020204" pitchFamily="34" charset="0"/>
              </a:rPr>
              <a:t>professionali:</a:t>
            </a:r>
          </a:p>
          <a:p>
            <a:pPr marL="712788" indent="-34925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it-IT" sz="2400" dirty="0" smtClean="0">
                <a:solidFill>
                  <a:srgbClr val="333399"/>
                </a:solidFill>
                <a:latin typeface="Candara" panose="020E0502030303020204" pitchFamily="34" charset="0"/>
              </a:rPr>
              <a:t>controllo</a:t>
            </a:r>
          </a:p>
          <a:p>
            <a:pPr marL="712788" indent="-34925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it-IT" sz="2400" dirty="0" smtClean="0">
                <a:solidFill>
                  <a:srgbClr val="333399"/>
                </a:solidFill>
                <a:latin typeface="Candara" panose="020E0502030303020204" pitchFamily="34" charset="0"/>
              </a:rPr>
              <a:t>legale </a:t>
            </a:r>
            <a:r>
              <a:rPr lang="it-IT" sz="2400" dirty="0">
                <a:solidFill>
                  <a:srgbClr val="333399"/>
                </a:solidFill>
                <a:latin typeface="Candara" panose="020E0502030303020204" pitchFamily="34" charset="0"/>
              </a:rPr>
              <a:t>e riscossione </a:t>
            </a:r>
            <a:endParaRPr lang="it-IT" sz="2400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 marL="712788" indent="-34925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it-IT" sz="2400" dirty="0">
                <a:solidFill>
                  <a:srgbClr val="333399"/>
                </a:solidFill>
                <a:latin typeface="Candara" panose="020E0502030303020204" pitchFamily="34" charset="0"/>
              </a:rPr>
              <a:t>servizi fiscali </a:t>
            </a:r>
          </a:p>
          <a:p>
            <a:pPr marL="712788" indent="-34925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it-IT" sz="2400" dirty="0" smtClean="0">
                <a:solidFill>
                  <a:srgbClr val="333399"/>
                </a:solidFill>
                <a:latin typeface="Candara" panose="020E0502030303020204" pitchFamily="34" charset="0"/>
              </a:rPr>
              <a:t>servizi </a:t>
            </a:r>
            <a:r>
              <a:rPr lang="it-IT" sz="2400" dirty="0">
                <a:solidFill>
                  <a:srgbClr val="333399"/>
                </a:solidFill>
                <a:latin typeface="Candara" panose="020E0502030303020204" pitchFamily="34" charset="0"/>
              </a:rPr>
              <a:t>catastali </a:t>
            </a:r>
          </a:p>
          <a:p>
            <a:pPr marL="712788" indent="-34925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it-IT" sz="2400" dirty="0">
                <a:solidFill>
                  <a:srgbClr val="333399"/>
                </a:solidFill>
                <a:latin typeface="Candara" panose="020E0502030303020204" pitchFamily="34" charset="0"/>
              </a:rPr>
              <a:t>servizi di pubblicità immobiliare </a:t>
            </a:r>
            <a:endParaRPr lang="it-IT" sz="2400" dirty="0">
              <a:latin typeface="Candara" panose="020E050203030302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7753F3-112D-44C7-9C6D-7E7D82888010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687980" y="605864"/>
            <a:ext cx="5400675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endParaRPr lang="it-IT" i="1" kern="0" dirty="0">
              <a:solidFill>
                <a:srgbClr val="E3600F"/>
              </a:solidFill>
              <a:latin typeface="Calibri" pitchFamily="34" charset="0"/>
            </a:endParaRPr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it-IT" b="0" i="1" cap="small" dirty="0" smtClean="0">
                <a:latin typeface="Calibri" panose="020F0502020204030204" pitchFamily="34" charset="0"/>
                <a:cs typeface="Calibri" panose="020F0502020204030204" pitchFamily="34" charset="0"/>
              </a:rPr>
              <a:t>LE FAMIGLIE PROFESSIONALI</a:t>
            </a:r>
            <a:endParaRPr lang="it-IT" b="0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5474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0" i="1" dirty="0" smtClean="0">
                <a:latin typeface="Calibri" pitchFamily="34" charset="0"/>
              </a:rPr>
              <a:t>LA PROVA SCRITTA DI CARATTERE PRATICO</a:t>
            </a:r>
            <a:endParaRPr lang="it-IT" b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  <a:defRPr/>
            </a:pPr>
            <a:r>
              <a:rPr lang="it-IT" sz="2400" dirty="0">
                <a:solidFill>
                  <a:srgbClr val="333399"/>
                </a:solidFill>
                <a:latin typeface="Candara" panose="020E0502030303020204" pitchFamily="34" charset="0"/>
              </a:rPr>
              <a:t>La prova riproduce alcuni dei contenuti di lavoro tipici della posizione da ricoprire e serve a testare sia la conoscenza tecnico - operativa che gestionale attinente agli specifici compiti e alle peculiari funzioni inerenti alle diverse tipologie di posizioni organizzative da assegnare.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defRPr/>
            </a:pPr>
            <a:r>
              <a:rPr lang="it-IT" sz="2400" dirty="0" smtClean="0">
                <a:solidFill>
                  <a:srgbClr val="333399"/>
                </a:solidFill>
                <a:latin typeface="Candara" panose="020E0502030303020204" pitchFamily="34" charset="0"/>
              </a:rPr>
              <a:t>I </a:t>
            </a:r>
            <a:r>
              <a:rPr lang="it-IT" sz="2400" dirty="0">
                <a:solidFill>
                  <a:srgbClr val="333399"/>
                </a:solidFill>
                <a:latin typeface="Candara" panose="020E0502030303020204" pitchFamily="34" charset="0"/>
              </a:rPr>
              <a:t>contenuti della prova scritta saranno poi oggetto di discussione e confronto nel corso del colloquio di approfondimento.</a:t>
            </a:r>
          </a:p>
          <a:p>
            <a:endParaRPr lang="it-IT" sz="2400" dirty="0">
              <a:latin typeface="Candara" panose="020E050203030302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7753F3-112D-44C7-9C6D-7E7D82888010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0020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0" i="1" dirty="0" smtClean="0">
                <a:latin typeface="Calibri" panose="020F0502020204030204" pitchFamily="34" charset="0"/>
              </a:rPr>
              <a:t>COLLOQUIO DI APPROFONDIMENTO</a:t>
            </a:r>
            <a:endParaRPr lang="it-IT" b="0" i="1" dirty="0"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04863"/>
            <a:ext cx="8229600" cy="2736305"/>
          </a:xfrm>
        </p:spPr>
        <p:txBody>
          <a:bodyPr/>
          <a:lstStyle/>
          <a:p>
            <a:pPr marL="100013" algn="just">
              <a:lnSpc>
                <a:spcPct val="150000"/>
              </a:lnSpc>
            </a:pPr>
            <a:r>
              <a:rPr lang="it-IT" sz="2400" dirty="0" smtClean="0">
                <a:solidFill>
                  <a:srgbClr val="333399"/>
                </a:solidFill>
                <a:latin typeface="Candara" panose="020E0502030303020204" pitchFamily="34" charset="0"/>
              </a:rPr>
              <a:t>Il </a:t>
            </a:r>
            <a:r>
              <a:rPr lang="it-IT" sz="2400" dirty="0">
                <a:solidFill>
                  <a:srgbClr val="333399"/>
                </a:solidFill>
                <a:latin typeface="Candara" panose="020E0502030303020204" pitchFamily="34" charset="0"/>
              </a:rPr>
              <a:t>colloquio ha l’obiettivo di integrare i diversi elementi di valutazione sul funzionario e giungere alla formulazione di un giudizio complessivo.</a:t>
            </a:r>
          </a:p>
          <a:p>
            <a:endParaRPr lang="it-IT" sz="2400" dirty="0">
              <a:latin typeface="Candara" panose="020E050203030302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7753F3-112D-44C7-9C6D-7E7D82888010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5092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0" i="1" dirty="0" smtClean="0">
                <a:latin typeface="Calibri" panose="020F0502020204030204" pitchFamily="34" charset="0"/>
              </a:rPr>
              <a:t>COLLOQUIO DI APPROFONDIMENTO</a:t>
            </a:r>
            <a:endParaRPr lang="it-IT" b="0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36505"/>
          </a:xfrm>
        </p:spPr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it-IT" sz="2400" dirty="0">
                <a:solidFill>
                  <a:srgbClr val="333399"/>
                </a:solidFill>
                <a:latin typeface="Candara" panose="020E0502030303020204" pitchFamily="34" charset="0"/>
              </a:rPr>
              <a:t>Durante il colloquio, verranno approfondite </a:t>
            </a:r>
            <a:r>
              <a:rPr lang="it-IT" sz="2400" dirty="0" smtClean="0">
                <a:solidFill>
                  <a:srgbClr val="333399"/>
                </a:solidFill>
                <a:latin typeface="Candara" panose="020E0502030303020204" pitchFamily="34" charset="0"/>
              </a:rPr>
              <a:t>talune aree </a:t>
            </a:r>
            <a:r>
              <a:rPr lang="it-IT" sz="2400" dirty="0">
                <a:solidFill>
                  <a:srgbClr val="333399"/>
                </a:solidFill>
                <a:latin typeface="Candara" panose="020E0502030303020204" pitchFamily="34" charset="0"/>
              </a:rPr>
              <a:t>di </a:t>
            </a:r>
            <a:r>
              <a:rPr lang="it-IT" sz="2400" dirty="0" smtClean="0">
                <a:solidFill>
                  <a:srgbClr val="333399"/>
                </a:solidFill>
                <a:latin typeface="Candara" panose="020E0502030303020204" pitchFamily="34" charset="0"/>
              </a:rPr>
              <a:t>indagine, quali:</a:t>
            </a:r>
            <a:endParaRPr lang="it-IT" sz="2400" dirty="0">
              <a:solidFill>
                <a:srgbClr val="333399"/>
              </a:solidFill>
              <a:latin typeface="Candara" panose="020E0502030303020204" pitchFamily="34" charset="0"/>
            </a:endParaRPr>
          </a:p>
          <a:p>
            <a:pPr marL="712788" indent="-3492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rgbClr val="333399"/>
                </a:solidFill>
                <a:latin typeface="Candara" panose="020E0502030303020204" pitchFamily="34" charset="0"/>
              </a:rPr>
              <a:t>Motivazione</a:t>
            </a:r>
          </a:p>
          <a:p>
            <a:pPr marL="712788" indent="-3492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rgbClr val="333399"/>
                </a:solidFill>
                <a:latin typeface="Candara" panose="020E0502030303020204" pitchFamily="34" charset="0"/>
              </a:rPr>
              <a:t>Presidio tecnico</a:t>
            </a:r>
          </a:p>
          <a:p>
            <a:pPr marL="712788" indent="-3492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rgbClr val="333399"/>
                </a:solidFill>
                <a:latin typeface="Candara" panose="020E0502030303020204" pitchFamily="34" charset="0"/>
              </a:rPr>
              <a:t>Conoscenza delle attività, delle responsabilità e degli aspetti gestionali  legati all’incarico</a:t>
            </a:r>
          </a:p>
          <a:p>
            <a:pPr marL="712788" lvl="0" indent="-3492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rgbClr val="333399"/>
                </a:solidFill>
                <a:latin typeface="Candara" panose="020E0502030303020204" pitchFamily="34" charset="0"/>
              </a:rPr>
              <a:t>Percorso professionale</a:t>
            </a:r>
          </a:p>
          <a:p>
            <a:pPr marL="712788" lvl="0" indent="-3492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rgbClr val="333399"/>
                </a:solidFill>
                <a:latin typeface="Candara" panose="020E0502030303020204" pitchFamily="34" charset="0"/>
              </a:rPr>
              <a:t>Competenze organizzative</a:t>
            </a:r>
          </a:p>
          <a:p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7753F3-112D-44C7-9C6D-7E7D82888010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032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genzianew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genzianew2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genzianew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enzianew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enzianew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enzianew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enzianew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enzianew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enzianew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enzianew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enzianew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enzianew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enzianew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enzianew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16386</TotalTime>
  <Words>426</Words>
  <Application>Microsoft Macintosh PowerPoint</Application>
  <PresentationFormat>Presentazione su schermo (4:3)</PresentationFormat>
  <Paragraphs>74</Paragraphs>
  <Slides>9</Slides>
  <Notes>4</Notes>
  <HiddenSlides>0</HiddenSlides>
  <MMClips>0</MMClips>
  <ScaleCrop>false</ScaleCrop>
  <HeadingPairs>
    <vt:vector size="4" baseType="variant">
      <vt:variant>
        <vt:lpstr>Modello struttura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agenzianew2</vt:lpstr>
      <vt:lpstr>Diapositiva 1</vt:lpstr>
      <vt:lpstr>CONTESTO DI RIFERIMENTO</vt:lpstr>
      <vt:lpstr>I PRINCIPI DI RIFERIMENTO </vt:lpstr>
      <vt:lpstr>IL PERCORSO SELETTIVO</vt:lpstr>
      <vt:lpstr>IL PERCORSO SELETTIVO</vt:lpstr>
      <vt:lpstr>LE FAMIGLIE PROFESSIONALI</vt:lpstr>
      <vt:lpstr>LA PROVA SCRITTA DI CARATTERE PRATICO</vt:lpstr>
      <vt:lpstr>COLLOQUIO DI APPROFONDIMENTO</vt:lpstr>
      <vt:lpstr>COLLOQUIO DI APPROFONDIMENTO</vt:lpstr>
    </vt:vector>
  </TitlesOfParts>
  <Company>Agenzia delle Entrate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PAGE  - Novità</dc:title>
  <dc:creator>bnccnz74d42g039d</dc:creator>
  <cp:lastModifiedBy>Vincenzo Patricelli</cp:lastModifiedBy>
  <cp:revision>414</cp:revision>
  <cp:lastPrinted>2018-07-24T07:17:11Z</cp:lastPrinted>
  <dcterms:created xsi:type="dcterms:W3CDTF">2018-07-26T18:30:18Z</dcterms:created>
  <dcterms:modified xsi:type="dcterms:W3CDTF">2018-07-26T18:31:04Z</dcterms:modified>
</cp:coreProperties>
</file>